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</p:sldMasterIdLst>
  <p:notesMasterIdLst>
    <p:notesMasterId r:id="rId43"/>
  </p:notesMasterIdLst>
  <p:handoutMasterIdLst>
    <p:handoutMasterId r:id="rId44"/>
  </p:handoutMasterIdLst>
  <p:sldIdLst>
    <p:sldId id="314" r:id="rId5"/>
    <p:sldId id="386" r:id="rId6"/>
    <p:sldId id="399" r:id="rId7"/>
    <p:sldId id="400" r:id="rId8"/>
    <p:sldId id="401" r:id="rId9"/>
    <p:sldId id="394" r:id="rId10"/>
    <p:sldId id="395" r:id="rId11"/>
    <p:sldId id="396" r:id="rId12"/>
    <p:sldId id="320" r:id="rId13"/>
    <p:sldId id="302" r:id="rId14"/>
    <p:sldId id="339" r:id="rId15"/>
    <p:sldId id="340" r:id="rId16"/>
    <p:sldId id="341" r:id="rId17"/>
    <p:sldId id="398" r:id="rId18"/>
    <p:sldId id="402" r:id="rId19"/>
    <p:sldId id="414" r:id="rId20"/>
    <p:sldId id="404" r:id="rId21"/>
    <p:sldId id="405" r:id="rId22"/>
    <p:sldId id="406" r:id="rId23"/>
    <p:sldId id="285" r:id="rId24"/>
    <p:sldId id="284" r:id="rId25"/>
    <p:sldId id="283" r:id="rId26"/>
    <p:sldId id="343" r:id="rId27"/>
    <p:sldId id="415" r:id="rId28"/>
    <p:sldId id="408" r:id="rId29"/>
    <p:sldId id="345" r:id="rId30"/>
    <p:sldId id="413" r:id="rId31"/>
    <p:sldId id="409" r:id="rId32"/>
    <p:sldId id="387" r:id="rId33"/>
    <p:sldId id="410" r:id="rId34"/>
    <p:sldId id="349" r:id="rId35"/>
    <p:sldId id="411" r:id="rId36"/>
    <p:sldId id="382" r:id="rId37"/>
    <p:sldId id="412" r:id="rId38"/>
    <p:sldId id="319" r:id="rId39"/>
    <p:sldId id="417" r:id="rId40"/>
    <p:sldId id="418" r:id="rId41"/>
    <p:sldId id="416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80532"/>
    <a:srgbClr val="690304"/>
    <a:srgbClr val="969696"/>
    <a:srgbClr val="9E9A95"/>
    <a:srgbClr val="382E25"/>
    <a:srgbClr val="C17945"/>
    <a:srgbClr val="31526A"/>
    <a:srgbClr val="252626"/>
    <a:srgbClr val="A6A6A6"/>
    <a:srgbClr val="C6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94631" autoAdjust="0"/>
  </p:normalViewPr>
  <p:slideViewPr>
    <p:cSldViewPr snapToGrid="0" snapToObjects="1">
      <p:cViewPr varScale="1">
        <p:scale>
          <a:sx n="124" d="100"/>
          <a:sy n="124" d="100"/>
        </p:scale>
        <p:origin x="176" y="256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d5/c55l24bn18b1mqx5tf303vf00000gp/T/com.microsoft.Outlook/Outlook%20Temp/Spring%20Faculty%20Meeting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d5/c55l24bn18b1mqx5tf303vf00000gp/T/com.microsoft.Outlook/Outlook%20Temp/Spring%20Faculty%20Meeting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d5/c55l24bn18b1mqx5tf303vf00000gp/T/com.microsoft.Outlook/Outlook%20Temp/Spring%20Faculty%20Meeting%20Sl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General Fund Expenses FY19 - Provost Presentation</a:t>
            </a:r>
          </a:p>
        </c:rich>
      </c:tx>
      <c:layout>
        <c:manualLayout>
          <c:xMode val="edge"/>
          <c:yMode val="edge"/>
          <c:x val="0.258780795881287"/>
          <c:y val="1.779761440711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2FD-C945-8D46-75ADAF0B58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2FD-C945-8D46-75ADAF0B58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2FD-C945-8D46-75ADAF0B58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2FD-C945-8D46-75ADAF0B581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2FD-C945-8D46-75ADAF0B581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2FD-C945-8D46-75ADAF0B581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A620342-00DB-4D62-822D-299C784FBADF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  <a:fld id="{25B6EA22-12C0-4337-AA39-251553B8B38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FD-C945-8D46-75ADAF0B5812}"/>
                </c:ext>
              </c:extLst>
            </c:dLbl>
            <c:dLbl>
              <c:idx val="1"/>
              <c:layout>
                <c:manualLayout>
                  <c:x val="-6.6458989592234438E-2"/>
                  <c:y val="3.6303630363036306E-2"/>
                </c:manualLayout>
              </c:layout>
              <c:tx>
                <c:rich>
                  <a:bodyPr/>
                  <a:lstStyle/>
                  <a:p>
                    <a:fld id="{F7A400FB-BA41-47CD-B163-60A7FBE8C7E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32C935F-2DEC-4381-A43C-3EFEB9BC99F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FD-C945-8D46-75ADAF0B5812}"/>
                </c:ext>
              </c:extLst>
            </c:dLbl>
            <c:dLbl>
              <c:idx val="2"/>
              <c:layout>
                <c:manualLayout>
                  <c:x val="-6.1000543576971961E-2"/>
                  <c:y val="7.1450845871988775E-3"/>
                </c:manualLayout>
              </c:layout>
              <c:tx>
                <c:rich>
                  <a:bodyPr/>
                  <a:lstStyle/>
                  <a:p>
                    <a:fld id="{EBBAF035-88D2-4493-BDC0-820BC2C37B9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5B5C70E9-17E0-4946-8DBC-C13FA22834D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2FD-C945-8D46-75ADAF0B5812}"/>
                </c:ext>
              </c:extLst>
            </c:dLbl>
            <c:dLbl>
              <c:idx val="3"/>
              <c:layout>
                <c:manualLayout>
                  <c:x val="-2.0809862095416691E-3"/>
                  <c:y val="-3.5292482004105924E-2"/>
                </c:manualLayout>
              </c:layout>
              <c:tx>
                <c:rich>
                  <a:bodyPr/>
                  <a:lstStyle/>
                  <a:p>
                    <a:fld id="{138D0B4E-4AA1-418C-98FF-044AA2B10BE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C11ED282-6A9C-4B10-AE86-69E43EE662D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2FD-C945-8D46-75ADAF0B5812}"/>
                </c:ext>
              </c:extLst>
            </c:dLbl>
            <c:dLbl>
              <c:idx val="4"/>
              <c:layout>
                <c:manualLayout>
                  <c:x val="4.4513786424617563E-2"/>
                  <c:y val="-2.1457342584652168E-2"/>
                </c:manualLayout>
              </c:layout>
              <c:tx>
                <c:rich>
                  <a:bodyPr/>
                  <a:lstStyle/>
                  <a:p>
                    <a:fld id="{B1E8F982-CE77-44BB-A94C-481FC8B3520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60D3F886-7839-4223-8A4C-84A8647AF53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2FD-C945-8D46-75ADAF0B5812}"/>
                </c:ext>
              </c:extLst>
            </c:dLbl>
            <c:dLbl>
              <c:idx val="5"/>
              <c:layout>
                <c:manualLayout>
                  <c:x val="0.16060922484789983"/>
                  <c:y val="-1.3201320132013201E-2"/>
                </c:manualLayout>
              </c:layout>
              <c:tx>
                <c:rich>
                  <a:bodyPr/>
                  <a:lstStyle/>
                  <a:p>
                    <a:fld id="{0296929F-940E-4979-A504-49D61F10BF2F}" type="CATEGORYNAME">
                      <a:rPr lang="en-US" b="1"/>
                      <a:pPr/>
                      <a:t>[CATEGORY NAME]</a:t>
                    </a:fld>
                    <a:r>
                      <a:rPr lang="en-US" b="1" baseline="0"/>
                      <a:t>
</a:t>
                    </a:r>
                    <a:fld id="{0BB90FCB-19F1-4914-9E10-35CC210A098F}" type="VALUE">
                      <a:rPr lang="en-US" b="1" baseline="0"/>
                      <a:pPr/>
                      <a:t>[VALUE]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2FD-C945-8D46-75ADAF0B5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Sheet1!$B$16:$B$21</c:f>
              <c:strCache>
                <c:ptCount val="6"/>
                <c:pt idx="0">
                  <c:v>Compensation</c:v>
                </c:pt>
                <c:pt idx="1">
                  <c:v>Financial Aid</c:v>
                </c:pt>
                <c:pt idx="2">
                  <c:v>General</c:v>
                </c:pt>
                <c:pt idx="3">
                  <c:v>Travel &amp; Other</c:v>
                </c:pt>
                <c:pt idx="4">
                  <c:v>Transfers</c:v>
                </c:pt>
                <c:pt idx="5">
                  <c:v>Operating Loss (Cash)</c:v>
                </c:pt>
              </c:strCache>
            </c:strRef>
          </c:cat>
          <c:val>
            <c:numRef>
              <c:f>Sheet1!$D$16:$D$21</c:f>
              <c:numCache>
                <c:formatCode>0.00%</c:formatCode>
                <c:ptCount val="6"/>
                <c:pt idx="0">
                  <c:v>0.84217431376022522</c:v>
                </c:pt>
                <c:pt idx="1">
                  <c:v>0.11863688349069385</c:v>
                </c:pt>
                <c:pt idx="2">
                  <c:v>2.7175606193199586E-2</c:v>
                </c:pt>
                <c:pt idx="3">
                  <c:v>9.9684228672153805E-3</c:v>
                </c:pt>
                <c:pt idx="4">
                  <c:v>2.8367245883037656E-2</c:v>
                </c:pt>
                <c:pt idx="5">
                  <c:v>-2.6322472194371661E-2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FD-C945-8D46-75ADAF0B58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General</a:t>
            </a:r>
            <a:r>
              <a:rPr lang="en-US" b="1" baseline="0"/>
              <a:t> Fund Revenue Net of Assessments FY19 - Provost Presentation</a:t>
            </a:r>
            <a:endParaRPr lang="en-US" b="1"/>
          </a:p>
        </c:rich>
      </c:tx>
      <c:layout>
        <c:manualLayout>
          <c:xMode val="edge"/>
          <c:yMode val="edge"/>
          <c:x val="0.19608673588925196"/>
          <c:y val="3.9617315740859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A2-5249-8332-3558DDD32A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A2-5249-8332-3558DDD32A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A2-5249-8332-3558DDD32A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A2-5249-8332-3558DDD32A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A2-5249-8332-3558DDD32A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A2-5249-8332-3558DDD32A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A2-5249-8332-3558DDD32A1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A2-5249-8332-3558DDD32A1A}"/>
              </c:ext>
            </c:extLst>
          </c:dPt>
          <c:dLbls>
            <c:dLbl>
              <c:idx val="0"/>
              <c:layout>
                <c:manualLayout>
                  <c:x val="5.154584778486352E-2"/>
                  <c:y val="2.936206468664393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2-5249-8332-3558DDD32A1A}"/>
                </c:ext>
              </c:extLst>
            </c:dLbl>
            <c:dLbl>
              <c:idx val="1"/>
              <c:layout>
                <c:manualLayout>
                  <c:x val="8.299892060016445E-2"/>
                  <c:y val="-9.63602631810510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2-5249-8332-3558DDD32A1A}"/>
                </c:ext>
              </c:extLst>
            </c:dLbl>
            <c:dLbl>
              <c:idx val="2"/>
              <c:layout>
                <c:manualLayout>
                  <c:x val="4.2613928144672152E-2"/>
                  <c:y val="2.81151319619971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A2-5249-8332-3558DDD32A1A}"/>
                </c:ext>
              </c:extLst>
            </c:dLbl>
            <c:dLbl>
              <c:idx val="3"/>
              <c:layout>
                <c:manualLayout>
                  <c:x val="-2.8737310646321866E-2"/>
                  <c:y val="-5.0543850247937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A2-5249-8332-3558DDD32A1A}"/>
                </c:ext>
              </c:extLst>
            </c:dLbl>
            <c:dLbl>
              <c:idx val="4"/>
              <c:layout>
                <c:manualLayout>
                  <c:x val="-2.0119157403681885E-2"/>
                  <c:y val="-0.124811036869479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A2-5249-8332-3558DDD32A1A}"/>
                </c:ext>
              </c:extLst>
            </c:dLbl>
            <c:dLbl>
              <c:idx val="5"/>
              <c:layout>
                <c:manualLayout>
                  <c:x val="-1.624397953939093E-2"/>
                  <c:y val="-0.221737728395764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A2-5249-8332-3558DDD32A1A}"/>
                </c:ext>
              </c:extLst>
            </c:dLbl>
            <c:dLbl>
              <c:idx val="6"/>
              <c:layout>
                <c:manualLayout>
                  <c:x val="4.0588777759369137E-2"/>
                  <c:y val="-5.31238654967155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A2-5249-8332-3558DDD32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Sheet1!$B$5:$B$12</c:f>
              <c:strCache>
                <c:ptCount val="7"/>
                <c:pt idx="0">
                  <c:v>GRAD Tuition Income</c:v>
                </c:pt>
                <c:pt idx="1">
                  <c:v>UGRAD Tuition Income</c:v>
                </c:pt>
                <c:pt idx="2">
                  <c:v>Other Student Fees</c:v>
                </c:pt>
                <c:pt idx="3">
                  <c:v>State Appropriation</c:v>
                </c:pt>
                <c:pt idx="4">
                  <c:v>ICR</c:v>
                </c:pt>
                <c:pt idx="5">
                  <c:v>Other </c:v>
                </c:pt>
                <c:pt idx="6">
                  <c:v>Assessments</c:v>
                </c:pt>
              </c:strCache>
            </c:strRef>
          </c:cat>
          <c:val>
            <c:numRef>
              <c:f>Sheet1!$D$5:$D$12</c:f>
              <c:numCache>
                <c:formatCode>0.00%</c:formatCode>
                <c:ptCount val="8"/>
                <c:pt idx="0">
                  <c:v>0.41944017042895038</c:v>
                </c:pt>
                <c:pt idx="1">
                  <c:v>0.6496766536043308</c:v>
                </c:pt>
                <c:pt idx="2">
                  <c:v>2.2888246041133993E-2</c:v>
                </c:pt>
                <c:pt idx="3">
                  <c:v>0.32375147402392918</c:v>
                </c:pt>
                <c:pt idx="4">
                  <c:v>3.7685513594178245E-2</c:v>
                </c:pt>
                <c:pt idx="5">
                  <c:v>1.6378633948724394E-2</c:v>
                </c:pt>
                <c:pt idx="6">
                  <c:v>-0.46982069164124701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A2-5249-8332-3558DDD32A1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Base Funded Net Revenue by Fiscal Year - Loss of $3.94M Over</a:t>
            </a:r>
            <a:r>
              <a:rPr lang="en-US" b="1" baseline="0"/>
              <a:t> Eight Years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13500000" algn="br" rotWithShape="0">
                <a:schemeClr val="accent2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34-C445-8EA7-25814C52C0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-6.5%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34-C445-8EA7-25814C52C0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34-C445-8EA7-25814C52C0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-4.4%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34-C445-8EA7-25814C52C0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-1.4%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34-C445-8EA7-25814C52C0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-0.1%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34-C445-8EA7-25814C52C0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-3.2%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34-C445-8EA7-25814C52C09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34-C445-8EA7-25814C52C0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0.8%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34-C445-8EA7-25814C52C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Sheet1!$B$52:$B$60</c:f>
              <c:strCache>
                <c:ptCount val="9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</c:strCache>
            </c:strRef>
          </c:cat>
          <c:val>
            <c:numRef>
              <c:f>Sheet1!$C$52:$C$60</c:f>
              <c:numCache>
                <c:formatCode>_(* #,##0_);_(* \(#,##0\);_(* "-"??_);_(@_)</c:formatCode>
                <c:ptCount val="9"/>
                <c:pt idx="0">
                  <c:v>31230213</c:v>
                </c:pt>
                <c:pt idx="1">
                  <c:v>29184768</c:v>
                </c:pt>
                <c:pt idx="2">
                  <c:v>29603017</c:v>
                </c:pt>
                <c:pt idx="3">
                  <c:v>28294227</c:v>
                </c:pt>
                <c:pt idx="4">
                  <c:v>27887934</c:v>
                </c:pt>
                <c:pt idx="5">
                  <c:v>27852200</c:v>
                </c:pt>
                <c:pt idx="6">
                  <c:v>26961563</c:v>
                </c:pt>
                <c:pt idx="7">
                  <c:v>27069089</c:v>
                </c:pt>
                <c:pt idx="8">
                  <c:v>27290943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34-C445-8EA7-25814C52C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284416"/>
        <c:axId val="420283856"/>
      </c:barChart>
      <c:catAx>
        <c:axId val="42028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283856"/>
        <c:crosses val="autoZero"/>
        <c:auto val="1"/>
        <c:lblAlgn val="ctr"/>
        <c:lblOffset val="100"/>
        <c:noMultiLvlLbl val="0"/>
      </c:catAx>
      <c:valAx>
        <c:axId val="42028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28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>
                <a:latin typeface="Century Gothic" panose="020B0502020202020204" pitchFamily="34" charset="0"/>
              </a:rPr>
              <a:t>The fifth track of work – highlighted in orange – is</a:t>
            </a:r>
            <a:r>
              <a:rPr lang="en-US" altLang="en-US" sz="800" baseline="0" dirty="0">
                <a:latin typeface="Century Gothic" panose="020B0502020202020204" pitchFamily="34" charset="0"/>
              </a:rPr>
              <a:t> Enhance Talent Management</a:t>
            </a:r>
            <a:r>
              <a:rPr lang="en-US" altLang="en-US" sz="800" dirty="0">
                <a:latin typeface="Century Gothic" panose="020B0502020202020204" pitchFamily="34" charset="0"/>
              </a:rPr>
              <a:t>. It includes Strategic Objectives</a:t>
            </a:r>
            <a:r>
              <a:rPr lang="en-US" altLang="en-US" sz="800" baseline="0" dirty="0">
                <a:latin typeface="Century Gothic" panose="020B0502020202020204" pitchFamily="34" charset="0"/>
              </a:rPr>
              <a:t> E-3 and E-4.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aseline="0" dirty="0"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>
                <a:latin typeface="Century Gothic" panose="020B0502020202020204" pitchFamily="34" charset="0"/>
              </a:rPr>
              <a:t>As we move forward with implementing the strategic map, these five areas will receive priority for the first twelve months.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aseline="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372E-B613-45A7-9986-62F8FDF3A6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3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6F79-42C9-4C4B-97FE-2CECFF93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C5849-2012-E84B-A370-6CF7A7203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8F6A-9C55-FC4D-AB69-759B6825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5C624-F9E0-EF49-882D-068EDF28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6979-4031-8045-9738-3792B993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5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4BF7-7CAC-2442-B471-7D7D8371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BEA9F-2084-7945-996E-732A66A28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2EB7F-27CB-0140-AE04-F13FC717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919EC-280B-074F-9245-59F36006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472DF-61EC-0645-9A5D-80BDFA4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2E739-3A4D-4D42-9B99-4826037DE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347D5-5DBB-8C43-BA9C-C19C77F29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5A23F-FBEA-394C-A20A-B3A425C4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E2EC-09E0-6D43-9FD7-99B63D6A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E2DB7-61C6-D348-BAD6-F986C061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 SCHOOL OF EDUCATION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225539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SCHOOL</a:t>
              </a:r>
              <a:r>
                <a:rPr lang="en-US" sz="900" baseline="0" dirty="0">
                  <a:solidFill>
                    <a:srgbClr val="FFFFFF"/>
                  </a:solidFill>
                </a:rPr>
                <a:t> OF EDUCATION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19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2786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SCHOOL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9127-C7EC-1145-B230-F0D30625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371B-E317-6D45-91F1-06D0453F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FC71-20F5-8A4A-87EC-4604C805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E08F-4144-4221-B4EA-A4999D68FD48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4DD9-6527-1F4F-B4AF-6449556C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B317-E381-8249-B586-F342704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190C-80A4-4669-9F37-1FFD20B4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38D4-16C1-BC4E-8D50-9CA58F7B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3ED2-772C-F44B-8E99-2FEAAD6C2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E575-2313-CA45-B703-572D4132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55F0-6AE5-7A4B-95EF-AB4F30C1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17596-B37B-384A-9B0C-B74FFCA3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3B76-B60D-7340-A565-5F624EB9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C6F5-FBA7-774E-A45A-364503DF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6087-FCBC-474A-A4B8-CB82C9B2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3F2DA-93E4-2B4B-9A18-7B8EDA99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E7125-879A-5543-9B0D-F47969B6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7F977-7731-F54D-89A5-099A6686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3EB3-1EA1-2D44-B237-DA274D21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88FC-B4EB-4346-9B0C-63F46F0B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8E672-C4A5-D143-9885-D4CA3FD9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65D4E-BAC9-D548-9CC9-48EF8BDE1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77D43-DE39-4148-9DD3-11540AE0E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92EA5-FB4E-6641-ADAA-CBB7619B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328BD-A9B3-C340-BBCE-71D9A35D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F86F4-04B0-3141-8694-8155BBD3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7BB3-2BDC-5049-96D8-BE8ECE90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E6CC6-3070-F948-AC6B-191F29B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55702-9548-6540-B038-1F77953D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737CC-E2FD-544A-BBC9-C8267557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B4A89-3E2B-AF4D-8DB1-49847F51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C4543-E0AD-4B41-9A86-4BC767E5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35403-EAC1-3E4B-A7BF-87F3973D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8AD1-7F92-DF4E-9F9A-3FBCEF30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BACD-49F4-E04B-844E-EF543957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88F55-443D-BB4A-A7C3-E7B60AAF6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BDC60-2308-D34D-B4D8-C2D4114D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A5318-AF0D-324F-B955-269938D6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0DC95-B787-CC44-99E9-4A1D54BA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8593-8628-E340-808F-93D89608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3CEDE-8D6C-534A-B68D-DCCAAAFCA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ACD0E-8DF4-E441-BA8B-3CA98C67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0330-7EB8-6249-ACE5-6630072F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A958C-DC11-2748-9075-9E02A51C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2E76C-3D8B-4F4A-97C4-9FEFCCD6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2AF53-4841-F64A-9722-C73753BE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9D41-E5CD-C34F-A1FA-7422DDFF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A5414-3A2B-DE4E-AE69-3C009D0B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8EFA-994D-D141-B2D1-F4F72ADC52D7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2191-9BCD-4F4A-94D0-C55B87C3E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6E27-E1A3-CE44-AEFE-AFD981E59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7E99-CDA5-9B42-A7C2-8B7D4C7F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  <p:sldLayoutId id="2147493491" r:id="rId12"/>
    <p:sldLayoutId id="2147493493" r:id="rId13"/>
    <p:sldLayoutId id="2147493467" r:id="rId14"/>
    <p:sldLayoutId id="2147493457" r:id="rId15"/>
    <p:sldLayoutId id="2147493456" r:id="rId16"/>
    <p:sldLayoutId id="2147493474" r:id="rId17"/>
    <p:sldLayoutId id="214749347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16" y="790045"/>
            <a:ext cx="7734221" cy="1114494"/>
          </a:xfrm>
        </p:spPr>
        <p:txBody>
          <a:bodyPr>
            <a:normAutofit/>
          </a:bodyPr>
          <a:lstStyle/>
          <a:p>
            <a:r>
              <a:rPr lang="en-US" sz="4800" dirty="0"/>
              <a:t>School of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6542" y="790045"/>
            <a:ext cx="7734222" cy="277654"/>
          </a:xfrm>
        </p:spPr>
        <p:txBody>
          <a:bodyPr/>
          <a:lstStyle/>
          <a:p>
            <a:r>
              <a:rPr lang="en-US" dirty="0"/>
              <a:t>INDIANA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16569" y="2686050"/>
            <a:ext cx="7734222" cy="60922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BentonSans Black" charset="0"/>
                <a:ea typeface="BentonSans Black" charset="0"/>
                <a:cs typeface="BentonSans Black" charset="0"/>
              </a:rPr>
              <a:t>Spring Faculty Meeting</a:t>
            </a:r>
            <a:r>
              <a:rPr lang="en-US" sz="2400" b="1" dirty="0">
                <a:latin typeface="BentonSans Black" charset="0"/>
                <a:ea typeface="BentonSans Black" charset="0"/>
                <a:cs typeface="BentonSans Black" charset="0"/>
              </a:rPr>
              <a:t> </a:t>
            </a:r>
          </a:p>
          <a:p>
            <a:r>
              <a:rPr lang="en-US" sz="2400" dirty="0">
                <a:latin typeface="BentonSans Black" charset="0"/>
                <a:ea typeface="BentonSans" charset="0"/>
                <a:cs typeface="BentonSans" charset="0"/>
              </a:rPr>
              <a:t>Friday, March 29, 2019</a:t>
            </a:r>
            <a:endParaRPr lang="en-US" dirty="0">
              <a:latin typeface="BentonSans" charset="0"/>
              <a:ea typeface="BentonSans" charset="0"/>
              <a:cs typeface="Benton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3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206"/>
          <p:cNvSpPr>
            <a:spLocks noChangeShapeType="1"/>
          </p:cNvSpPr>
          <p:nvPr/>
        </p:nvSpPr>
        <p:spPr bwMode="auto">
          <a:xfrm flipH="1">
            <a:off x="1974439" y="1472156"/>
            <a:ext cx="25286" cy="3092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4" name="Line 205"/>
          <p:cNvSpPr>
            <a:spLocks noChangeShapeType="1"/>
          </p:cNvSpPr>
          <p:nvPr/>
        </p:nvSpPr>
        <p:spPr bwMode="auto">
          <a:xfrm>
            <a:off x="4663355" y="1493811"/>
            <a:ext cx="1822" cy="2855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5" name="Line 204"/>
          <p:cNvSpPr>
            <a:spLocks noChangeShapeType="1"/>
          </p:cNvSpPr>
          <p:nvPr/>
        </p:nvSpPr>
        <p:spPr bwMode="auto">
          <a:xfrm flipH="1">
            <a:off x="5989030" y="1518952"/>
            <a:ext cx="23265" cy="304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6" name="Line 192"/>
          <p:cNvSpPr>
            <a:spLocks noChangeShapeType="1"/>
          </p:cNvSpPr>
          <p:nvPr/>
        </p:nvSpPr>
        <p:spPr bwMode="auto">
          <a:xfrm flipH="1">
            <a:off x="3328980" y="1472156"/>
            <a:ext cx="12255" cy="30994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7" name="Line 210"/>
          <p:cNvSpPr>
            <a:spLocks noChangeShapeType="1"/>
          </p:cNvSpPr>
          <p:nvPr/>
        </p:nvSpPr>
        <p:spPr bwMode="auto">
          <a:xfrm flipH="1">
            <a:off x="7329785" y="1493811"/>
            <a:ext cx="13055" cy="30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93483" y="385767"/>
            <a:ext cx="4126455" cy="70187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>
              <a:defRPr/>
            </a:pPr>
            <a:r>
              <a:rPr lang="en-US" sz="1050" b="1" dirty="0">
                <a:solidFill>
                  <a:srgbClr val="000000"/>
                </a:solidFill>
              </a:rPr>
              <a:t>Accelerate Sustainable Human Growth Through</a:t>
            </a:r>
          </a:p>
          <a:p>
            <a:pPr algn="ctr">
              <a:defRPr/>
            </a:pPr>
            <a:r>
              <a:rPr lang="en-US" sz="1050" b="1" dirty="0">
                <a:solidFill>
                  <a:srgbClr val="000000"/>
                </a:solidFill>
              </a:rPr>
              <a:t>Excellence in Research-Informed Professional</a:t>
            </a:r>
          </a:p>
          <a:p>
            <a:pPr algn="ctr">
              <a:defRPr/>
            </a:pPr>
            <a:r>
              <a:rPr lang="en-US" sz="1050" b="1" dirty="0">
                <a:solidFill>
                  <a:srgbClr val="000000"/>
                </a:solidFill>
              </a:rPr>
              <a:t>Preparedness &amp; Generous Service</a:t>
            </a:r>
          </a:p>
        </p:txBody>
      </p:sp>
      <p:sp>
        <p:nvSpPr>
          <p:cNvPr id="2091" name="AutoShape 11"/>
          <p:cNvSpPr>
            <a:spLocks noChangeArrowheads="1"/>
          </p:cNvSpPr>
          <p:nvPr/>
        </p:nvSpPr>
        <p:spPr bwMode="auto">
          <a:xfrm>
            <a:off x="1358458" y="1701810"/>
            <a:ext cx="1235025" cy="43934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Deliver a High-Quality,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Personalized Student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Experience</a:t>
            </a:r>
            <a:endParaRPr lang="en-US" altLang="en-US" sz="75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92" name="AutoShape 99"/>
          <p:cNvSpPr>
            <a:spLocks noChangeArrowheads="1"/>
          </p:cNvSpPr>
          <p:nvPr/>
        </p:nvSpPr>
        <p:spPr bwMode="auto">
          <a:xfrm>
            <a:off x="4038431" y="1701810"/>
            <a:ext cx="1235025" cy="43934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Strengthen Research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&amp; Scholarship</a:t>
            </a:r>
          </a:p>
        </p:txBody>
      </p:sp>
      <p:sp>
        <p:nvSpPr>
          <p:cNvPr id="2093" name="AutoShape 100"/>
          <p:cNvSpPr>
            <a:spLocks noChangeArrowheads="1"/>
          </p:cNvSpPr>
          <p:nvPr/>
        </p:nvSpPr>
        <p:spPr bwMode="auto">
          <a:xfrm>
            <a:off x="5379185" y="1701810"/>
            <a:ext cx="1235025" cy="43934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Establish Local,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State, National &amp; Global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Thought Leadership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&amp; Partnerships</a:t>
            </a:r>
          </a:p>
        </p:txBody>
      </p:sp>
      <p:sp>
        <p:nvSpPr>
          <p:cNvPr id="2094" name="AutoShape 101"/>
          <p:cNvSpPr>
            <a:spLocks noChangeArrowheads="1"/>
          </p:cNvSpPr>
          <p:nvPr/>
        </p:nvSpPr>
        <p:spPr bwMode="auto">
          <a:xfrm>
            <a:off x="2697679" y="1701810"/>
            <a:ext cx="1235025" cy="43934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Contemporize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Curricula &amp; Pedagogy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Informed by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Research &amp; Practice</a:t>
            </a:r>
          </a:p>
        </p:txBody>
      </p:sp>
      <p:sp>
        <p:nvSpPr>
          <p:cNvPr id="2095" name="AutoShape 211"/>
          <p:cNvSpPr>
            <a:spLocks noChangeArrowheads="1"/>
          </p:cNvSpPr>
          <p:nvPr/>
        </p:nvSpPr>
        <p:spPr bwMode="auto">
          <a:xfrm>
            <a:off x="6719938" y="1701810"/>
            <a:ext cx="1235025" cy="43934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Achieve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Operational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Excellence</a:t>
            </a: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6394450" y="1212"/>
            <a:ext cx="1485176" cy="61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Draft</a:t>
            </a:r>
          </a:p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1/18/19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1243025" y="78039"/>
            <a:ext cx="4068762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Indiana University School of Education</a:t>
            </a:r>
          </a:p>
          <a:p>
            <a:r>
              <a:rPr lang="en-US" alt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Strategic Map: 2019 – 2022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358458" y="2229510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Establish Long-Term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Mentoring 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Partnerships</a:t>
            </a: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356161" y="3580280"/>
            <a:ext cx="1235025" cy="38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Integrate &amp; Improve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Advising, Recruitment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&amp; Placement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1358458" y="2680459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Increase Integration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&amp; Access to Technology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for All</a:t>
            </a:r>
          </a:p>
        </p:txBody>
      </p:sp>
      <p:sp>
        <p:nvSpPr>
          <p:cNvPr id="26" name="Rectangle 123"/>
          <p:cNvSpPr>
            <a:spLocks noChangeArrowheads="1"/>
          </p:cNvSpPr>
          <p:nvPr/>
        </p:nvSpPr>
        <p:spPr bwMode="auto">
          <a:xfrm>
            <a:off x="4040265" y="3589030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Expand How Research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Scholarship are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Disseminated</a:t>
            </a:r>
          </a:p>
        </p:txBody>
      </p:sp>
      <p:sp>
        <p:nvSpPr>
          <p:cNvPr id="27" name="Rectangle 124"/>
          <p:cNvSpPr>
            <a:spLocks noChangeArrowheads="1"/>
          </p:cNvSpPr>
          <p:nvPr/>
        </p:nvSpPr>
        <p:spPr bwMode="auto">
          <a:xfrm>
            <a:off x="4044103" y="4036788"/>
            <a:ext cx="1235025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Establish New &amp; Strengthen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Existing Sources of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Research Funding</a:t>
            </a:r>
          </a:p>
        </p:txBody>
      </p:sp>
      <p:sp>
        <p:nvSpPr>
          <p:cNvPr id="29" name="Rectangle 155"/>
          <p:cNvSpPr>
            <a:spLocks noChangeArrowheads="1"/>
          </p:cNvSpPr>
          <p:nvPr/>
        </p:nvSpPr>
        <p:spPr bwMode="auto">
          <a:xfrm>
            <a:off x="1355197" y="4482634"/>
            <a:ext cx="1235025" cy="38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Increase Engagement of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Student Involvement in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Existing Programming, 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Governance &amp; Research</a:t>
            </a:r>
          </a:p>
        </p:txBody>
      </p:sp>
      <p:sp>
        <p:nvSpPr>
          <p:cNvPr id="30" name="Rectangle 159"/>
          <p:cNvSpPr>
            <a:spLocks noChangeArrowheads="1"/>
          </p:cNvSpPr>
          <p:nvPr/>
        </p:nvSpPr>
        <p:spPr bwMode="auto">
          <a:xfrm>
            <a:off x="5384834" y="3142210"/>
            <a:ext cx="1235025" cy="385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Increase Partnerships to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 Lead in Addressing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Educational Issues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Inequities</a:t>
            </a:r>
          </a:p>
        </p:txBody>
      </p:sp>
      <p:sp>
        <p:nvSpPr>
          <p:cNvPr id="31" name="Rectangle 160"/>
          <p:cNvSpPr>
            <a:spLocks noChangeArrowheads="1"/>
          </p:cNvSpPr>
          <p:nvPr/>
        </p:nvSpPr>
        <p:spPr bwMode="auto">
          <a:xfrm>
            <a:off x="5388338" y="2235084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Establish a National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&amp; Global Voice in the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Education Discourse</a:t>
            </a:r>
          </a:p>
        </p:txBody>
      </p:sp>
      <p:sp>
        <p:nvSpPr>
          <p:cNvPr id="32" name="Rectangle 162"/>
          <p:cNvSpPr>
            <a:spLocks noChangeArrowheads="1"/>
          </p:cNvSpPr>
          <p:nvPr/>
        </p:nvSpPr>
        <p:spPr bwMode="auto">
          <a:xfrm>
            <a:off x="5386328" y="4034925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Expand Collaboration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with Other IU Schools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Other Entities Around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the World</a:t>
            </a:r>
          </a:p>
        </p:txBody>
      </p:sp>
      <p:sp>
        <p:nvSpPr>
          <p:cNvPr id="33" name="Rectangle 163"/>
          <p:cNvSpPr>
            <a:spLocks noChangeArrowheads="1"/>
          </p:cNvSpPr>
          <p:nvPr/>
        </p:nvSpPr>
        <p:spPr bwMode="auto">
          <a:xfrm>
            <a:off x="5389395" y="2690900"/>
            <a:ext cx="1235025" cy="385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Actively Participate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 State, National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Global Policy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Decision-Making</a:t>
            </a:r>
          </a:p>
        </p:txBody>
      </p:sp>
      <p:sp>
        <p:nvSpPr>
          <p:cNvPr id="35" name="Rectangle 166"/>
          <p:cNvSpPr>
            <a:spLocks noChangeArrowheads="1"/>
          </p:cNvSpPr>
          <p:nvPr/>
        </p:nvSpPr>
        <p:spPr bwMode="auto">
          <a:xfrm>
            <a:off x="2697679" y="2679967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Enact an Accessible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Learner-Focused Approach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to Curricula &amp; Pedagogy</a:t>
            </a:r>
          </a:p>
        </p:txBody>
      </p:sp>
      <p:sp>
        <p:nvSpPr>
          <p:cNvPr id="36" name="Rectangle 167"/>
          <p:cNvSpPr>
            <a:spLocks noChangeArrowheads="1"/>
          </p:cNvSpPr>
          <p:nvPr/>
        </p:nvSpPr>
        <p:spPr bwMode="auto">
          <a:xfrm>
            <a:off x="2702933" y="3579224"/>
            <a:ext cx="1235025" cy="38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Fully Prepare &amp; Optimize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the Expertise of 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All Instructors</a:t>
            </a:r>
          </a:p>
        </p:txBody>
      </p:sp>
      <p:sp>
        <p:nvSpPr>
          <p:cNvPr id="37" name="Rectangle 171"/>
          <p:cNvSpPr>
            <a:spLocks noChangeArrowheads="1"/>
          </p:cNvSpPr>
          <p:nvPr/>
        </p:nvSpPr>
        <p:spPr bwMode="auto">
          <a:xfrm>
            <a:off x="5386538" y="3588040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Identify &amp; Fully Engage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Alumni As Ambassadors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Collaborators of the School</a:t>
            </a:r>
          </a:p>
        </p:txBody>
      </p:sp>
      <p:sp>
        <p:nvSpPr>
          <p:cNvPr id="38" name="Rectangle 173"/>
          <p:cNvSpPr>
            <a:spLocks noChangeArrowheads="1"/>
          </p:cNvSpPr>
          <p:nvPr/>
        </p:nvSpPr>
        <p:spPr bwMode="auto">
          <a:xfrm>
            <a:off x="4044602" y="2682988"/>
            <a:ext cx="1235025" cy="38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Expand &amp; Support Cross-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Disciplinary Research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Across Institution</a:t>
            </a:r>
          </a:p>
        </p:txBody>
      </p:sp>
      <p:sp>
        <p:nvSpPr>
          <p:cNvPr id="39" name="Rectangle 174"/>
          <p:cNvSpPr>
            <a:spLocks noChangeArrowheads="1"/>
          </p:cNvSpPr>
          <p:nvPr/>
        </p:nvSpPr>
        <p:spPr bwMode="auto">
          <a:xfrm>
            <a:off x="2701012" y="4030856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 Learning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Opportunities Across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the Life Span</a:t>
            </a:r>
          </a:p>
        </p:txBody>
      </p:sp>
      <p:sp>
        <p:nvSpPr>
          <p:cNvPr id="40" name="Rectangle 183"/>
          <p:cNvSpPr>
            <a:spLocks noChangeArrowheads="1"/>
          </p:cNvSpPr>
          <p:nvPr/>
        </p:nvSpPr>
        <p:spPr bwMode="auto">
          <a:xfrm>
            <a:off x="2696968" y="4482634"/>
            <a:ext cx="1240991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Establish Reciprocal,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Sustainable Partnerships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with Learning &amp; Professional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Organizations</a:t>
            </a:r>
          </a:p>
        </p:txBody>
      </p:sp>
      <p:sp>
        <p:nvSpPr>
          <p:cNvPr id="41" name="Rectangle 185"/>
          <p:cNvSpPr>
            <a:spLocks noChangeArrowheads="1"/>
          </p:cNvSpPr>
          <p:nvPr/>
        </p:nvSpPr>
        <p:spPr bwMode="auto">
          <a:xfrm>
            <a:off x="1355165" y="3129634"/>
            <a:ext cx="1235025" cy="38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Increase Exposure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Interaction Between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Student, Faculty &amp; Staff</a:t>
            </a:r>
          </a:p>
        </p:txBody>
      </p:sp>
      <p:sp>
        <p:nvSpPr>
          <p:cNvPr id="42" name="Rectangle 194"/>
          <p:cNvSpPr>
            <a:spLocks noChangeArrowheads="1"/>
          </p:cNvSpPr>
          <p:nvPr/>
        </p:nvSpPr>
        <p:spPr bwMode="auto">
          <a:xfrm>
            <a:off x="4043545" y="3137881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Identify &amp; Capitalize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On Thematic Strands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Existing Research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Within the </a:t>
            </a:r>
            <a:r>
              <a:rPr lang="en-US" altLang="en-US" sz="675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SoE</a:t>
            </a:r>
            <a:endParaRPr lang="en-US" altLang="en-US" sz="675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212"/>
          <p:cNvSpPr>
            <a:spLocks noChangeArrowheads="1"/>
          </p:cNvSpPr>
          <p:nvPr/>
        </p:nvSpPr>
        <p:spPr bwMode="auto">
          <a:xfrm>
            <a:off x="6719938" y="2236654"/>
            <a:ext cx="1235025" cy="385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Establish a Data-Driven,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Business Analytics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Approach to Operations</a:t>
            </a:r>
          </a:p>
        </p:txBody>
      </p:sp>
      <p:sp>
        <p:nvSpPr>
          <p:cNvPr id="44" name="Rectangle 213"/>
          <p:cNvSpPr>
            <a:spLocks noChangeArrowheads="1"/>
          </p:cNvSpPr>
          <p:nvPr/>
        </p:nvSpPr>
        <p:spPr bwMode="auto">
          <a:xfrm>
            <a:off x="6719938" y="2687602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Revamp SOPs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Governance to Improve 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Consistency &amp; Efficiency</a:t>
            </a:r>
          </a:p>
        </p:txBody>
      </p:sp>
      <p:sp>
        <p:nvSpPr>
          <p:cNvPr id="45" name="Rectangle 214"/>
          <p:cNvSpPr>
            <a:spLocks noChangeArrowheads="1"/>
          </p:cNvSpPr>
          <p:nvPr/>
        </p:nvSpPr>
        <p:spPr bwMode="auto">
          <a:xfrm>
            <a:off x="6719938" y="3138552"/>
            <a:ext cx="1235025" cy="38576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Refine </a:t>
            </a:r>
            <a:r>
              <a:rPr lang="en-US" altLang="en-US" sz="675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SoE</a:t>
            </a:r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 Structure</a:t>
            </a:r>
          </a:p>
          <a:p>
            <a:pPr algn="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to Improve Efficiency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&amp; Effectiveness</a:t>
            </a:r>
          </a:p>
        </p:txBody>
      </p:sp>
      <p:sp>
        <p:nvSpPr>
          <p:cNvPr id="47" name="Rectangle 216"/>
          <p:cNvSpPr>
            <a:spLocks noChangeArrowheads="1"/>
          </p:cNvSpPr>
          <p:nvPr/>
        </p:nvSpPr>
        <p:spPr bwMode="auto">
          <a:xfrm>
            <a:off x="6721967" y="4480876"/>
            <a:ext cx="1235037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Optimize Use of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Technology &amp; Facilities to 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Strengthen Communication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&amp; Collaboration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52119" y="2335829"/>
            <a:ext cx="2279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52119" y="2786778"/>
            <a:ext cx="2279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52119" y="3235953"/>
            <a:ext cx="2279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52119" y="3686600"/>
            <a:ext cx="2279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52119" y="4132550"/>
            <a:ext cx="2279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59368" y="4588953"/>
            <a:ext cx="2279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1355093" y="4026230"/>
            <a:ext cx="1235025" cy="38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Ensure Robust Field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Experience for All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Students</a:t>
            </a:r>
          </a:p>
        </p:txBody>
      </p:sp>
      <p:sp>
        <p:nvSpPr>
          <p:cNvPr id="62" name="Rectangle 174"/>
          <p:cNvSpPr>
            <a:spLocks noChangeArrowheads="1"/>
          </p:cNvSpPr>
          <p:nvPr/>
        </p:nvSpPr>
        <p:spPr bwMode="auto">
          <a:xfrm>
            <a:off x="2701260" y="3129634"/>
            <a:ext cx="1235025" cy="385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Evolve Faculty Model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to Balance Load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Align Incentives</a:t>
            </a:r>
          </a:p>
        </p:txBody>
      </p:sp>
      <p:sp>
        <p:nvSpPr>
          <p:cNvPr id="67" name="Rectangle 167"/>
          <p:cNvSpPr>
            <a:spLocks noChangeArrowheads="1"/>
          </p:cNvSpPr>
          <p:nvPr/>
        </p:nvSpPr>
        <p:spPr bwMode="auto">
          <a:xfrm>
            <a:off x="2699711" y="2227940"/>
            <a:ext cx="1235025" cy="38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Institute Coherent,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Adaptive Programming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Thru Program Reviews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Curricular Mapping</a:t>
            </a:r>
          </a:p>
        </p:txBody>
      </p:sp>
      <p:sp>
        <p:nvSpPr>
          <p:cNvPr id="69" name="Rectangle 160"/>
          <p:cNvSpPr>
            <a:spLocks noChangeArrowheads="1"/>
          </p:cNvSpPr>
          <p:nvPr/>
        </p:nvSpPr>
        <p:spPr bwMode="auto">
          <a:xfrm>
            <a:off x="5385097" y="4485217"/>
            <a:ext cx="1235025" cy="385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Enhance the Reputation,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 Branding &amp; Marketing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Efforts for the School,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Its Agents &amp; Profession</a:t>
            </a:r>
          </a:p>
        </p:txBody>
      </p:sp>
      <p:sp>
        <p:nvSpPr>
          <p:cNvPr id="70" name="Rectangle 212"/>
          <p:cNvSpPr>
            <a:spLocks noChangeArrowheads="1"/>
          </p:cNvSpPr>
          <p:nvPr/>
        </p:nvSpPr>
        <p:spPr bwMode="auto">
          <a:xfrm>
            <a:off x="6719415" y="4028989"/>
            <a:ext cx="1237589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Improve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Communication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Frequency &amp; Transparency</a:t>
            </a:r>
          </a:p>
        </p:txBody>
      </p:sp>
      <p:sp>
        <p:nvSpPr>
          <p:cNvPr id="66" name="Rectangle 123"/>
          <p:cNvSpPr>
            <a:spLocks noChangeArrowheads="1"/>
          </p:cNvSpPr>
          <p:nvPr/>
        </p:nvSpPr>
        <p:spPr bwMode="auto">
          <a:xfrm>
            <a:off x="4043545" y="2235084"/>
            <a:ext cx="1235025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Improve Research/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Practice Partnerships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for Knowledge-Building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&amp; Service</a:t>
            </a:r>
          </a:p>
        </p:txBody>
      </p:sp>
      <p:sp>
        <p:nvSpPr>
          <p:cNvPr id="71" name="Rectangle 214"/>
          <p:cNvSpPr>
            <a:spLocks noChangeArrowheads="1"/>
          </p:cNvSpPr>
          <p:nvPr/>
        </p:nvSpPr>
        <p:spPr bwMode="auto">
          <a:xfrm>
            <a:off x="6721979" y="3581771"/>
            <a:ext cx="1235025" cy="38576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Adopt Talent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Development Practices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for Faculty, Staff &amp;</a:t>
            </a:r>
          </a:p>
          <a:p>
            <a:pPr algn="ctr"/>
            <a:r>
              <a:rPr lang="en-US" altLang="en-US" sz="675" b="0" dirty="0">
                <a:solidFill>
                  <a:srgbClr val="000000"/>
                </a:solidFill>
                <a:latin typeface="Century Gothic" panose="020B0502020202020204" pitchFamily="34" charset="0"/>
              </a:rPr>
              <a:t>Student-Staff</a:t>
            </a:r>
          </a:p>
        </p:txBody>
      </p:sp>
      <p:sp>
        <p:nvSpPr>
          <p:cNvPr id="2090" name="AutoShape 232"/>
          <p:cNvSpPr>
            <a:spLocks noChangeArrowheads="1"/>
          </p:cNvSpPr>
          <p:nvPr/>
        </p:nvSpPr>
        <p:spPr bwMode="auto">
          <a:xfrm>
            <a:off x="1357691" y="1151049"/>
            <a:ext cx="6596505" cy="367903"/>
          </a:xfrm>
          <a:prstGeom prst="roundRect">
            <a:avLst>
              <a:gd name="adj" fmla="val 12495"/>
            </a:avLst>
          </a:prstGeom>
          <a:solidFill>
            <a:srgbClr val="FF1B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9056" tIns="34529" rIns="69056" bIns="34529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825" dirty="0">
                <a:solidFill>
                  <a:srgbClr val="000000"/>
                </a:solidFill>
                <a:latin typeface="Century Gothic" panose="020B0502020202020204" pitchFamily="34" charset="0"/>
              </a:rPr>
              <a:t>In All We Do, We Relentlessly Foster a Culture of Innovation, Diversity, Equity, and Inclusion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8603" y="1493261"/>
            <a:ext cx="266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85423" y="149381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72275" y="149888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19277" y="1508903"/>
            <a:ext cx="255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00783" y="1498031"/>
            <a:ext cx="250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stCxn id="4101" idx="2"/>
          </p:cNvCxnSpPr>
          <p:nvPr/>
        </p:nvCxnSpPr>
        <p:spPr>
          <a:xfrm flipH="1">
            <a:off x="1376629" y="736703"/>
            <a:ext cx="1216855" cy="418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6707681" y="749417"/>
            <a:ext cx="1229113" cy="403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8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&amp;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1" y="1552068"/>
            <a:ext cx="8011069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BentonSans" panose="02000503000000020004" pitchFamily="2" charset="77"/>
              </a:rPr>
              <a:t>Define a distinctive identity </a:t>
            </a:r>
            <a:r>
              <a:rPr lang="en-US" sz="2000" dirty="0">
                <a:latin typeface="BentonSans" panose="02000503000000020004" pitchFamily="2" charset="77"/>
              </a:rPr>
              <a:t>for the School, one which incorporates scholarly excellence, service, and global presence into a cohesive vision for the future.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BentonSans" panose="02000503000000020004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BentonSans" panose="02000503000000020004" pitchFamily="2" charset="77"/>
              </a:rPr>
              <a:t>Innovate to grow </a:t>
            </a:r>
            <a:r>
              <a:rPr lang="en-US" sz="2000" dirty="0">
                <a:latin typeface="BentonSans" panose="02000503000000020004" pitchFamily="2" charset="77"/>
              </a:rPr>
              <a:t>enrollment, attract top undergraduate and </a:t>
            </a:r>
            <a:br>
              <a:rPr lang="en-US" sz="2000" dirty="0">
                <a:latin typeface="BentonSans" panose="02000503000000020004" pitchFamily="2" charset="77"/>
              </a:rPr>
            </a:br>
            <a:r>
              <a:rPr lang="en-US" sz="2000" dirty="0">
                <a:latin typeface="BentonSans" panose="02000503000000020004" pitchFamily="2" charset="77"/>
              </a:rPr>
              <a:t>graduate students, and ensure long-term sustainability.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2D018-6C57-D842-BAFF-AF516A52F9EE}"/>
              </a:ext>
            </a:extLst>
          </p:cNvPr>
          <p:cNvSpPr txBox="1"/>
          <p:nvPr/>
        </p:nvSpPr>
        <p:spPr>
          <a:xfrm>
            <a:off x="539114" y="665137"/>
            <a:ext cx="40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Dean’s Job Announcement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5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&amp;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1" y="1552068"/>
            <a:ext cx="8011069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" panose="02000503000000020004" pitchFamily="2" charset="77"/>
              </a:rPr>
              <a:t>Assess and refine the School’s infrastructure to </a:t>
            </a:r>
            <a:r>
              <a:rPr lang="en-US" sz="2000" b="1" dirty="0">
                <a:latin typeface="BentonSans" panose="02000503000000020004" pitchFamily="2" charset="77"/>
              </a:rPr>
              <a:t>enhance support for students, cultivate faculty, and encourage collaboration </a:t>
            </a:r>
            <a:r>
              <a:rPr lang="en-US" sz="2000" dirty="0">
                <a:latin typeface="BentonSans" panose="02000503000000020004" pitchFamily="2" charset="77"/>
              </a:rPr>
              <a:t>across departments and programs.</a:t>
            </a:r>
            <a:br>
              <a:rPr lang="en-US" sz="2000" dirty="0">
                <a:latin typeface="BentonSans" panose="02000503000000020004" pitchFamily="2" charset="77"/>
              </a:rPr>
            </a:br>
            <a:endParaRPr lang="en-US" sz="2000" dirty="0">
              <a:latin typeface="BentonSans" panose="02000503000000020004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BentonSans" panose="02000503000000020004" pitchFamily="2" charset="77"/>
              </a:rPr>
              <a:t>Forge strong relationships with partners </a:t>
            </a:r>
            <a:r>
              <a:rPr lang="en-US" sz="2000" dirty="0">
                <a:latin typeface="BentonSans" panose="02000503000000020004" pitchFamily="2" charset="77"/>
              </a:rPr>
              <a:t>across campus </a:t>
            </a:r>
            <a:br>
              <a:rPr lang="en-US" sz="2000" dirty="0">
                <a:latin typeface="BentonSans" panose="02000503000000020004" pitchFamily="2" charset="77"/>
              </a:rPr>
            </a:br>
            <a:r>
              <a:rPr lang="en-US" sz="2000" dirty="0">
                <a:latin typeface="BentonSans" panose="02000503000000020004" pitchFamily="2" charset="77"/>
              </a:rPr>
              <a:t>and the educational community in Indiana and beyond.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FF358-A90F-304A-B5BE-CE8B567EDA6A}"/>
              </a:ext>
            </a:extLst>
          </p:cNvPr>
          <p:cNvSpPr txBox="1"/>
          <p:nvPr/>
        </p:nvSpPr>
        <p:spPr>
          <a:xfrm>
            <a:off x="539114" y="665137"/>
            <a:ext cx="40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Dean’s Job Announcement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5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&amp;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1" y="1552068"/>
            <a:ext cx="8011069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" panose="02000503000000020004" pitchFamily="2" charset="77"/>
              </a:rPr>
              <a:t>Manage a complex enterprise and </a:t>
            </a:r>
            <a:r>
              <a:rPr lang="en-US" sz="2000" b="1" dirty="0">
                <a:latin typeface="BentonSans" panose="02000503000000020004" pitchFamily="2" charset="77"/>
              </a:rPr>
              <a:t>grow the financial resources </a:t>
            </a:r>
            <a:r>
              <a:rPr lang="en-US" sz="2000" dirty="0">
                <a:latin typeface="BentonSans" panose="02000503000000020004" pitchFamily="2" charset="77"/>
              </a:rPr>
              <a:t>of the School.</a:t>
            </a:r>
            <a:br>
              <a:rPr lang="en-US" sz="2000" dirty="0">
                <a:latin typeface="BentonSans" panose="02000503000000020004" pitchFamily="2" charset="77"/>
              </a:rPr>
            </a:br>
            <a:endParaRPr lang="en-US" sz="2000" dirty="0">
              <a:latin typeface="BentonSans" panose="02000503000000020004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BentonSans" panose="02000503000000020004" pitchFamily="2" charset="77"/>
              </a:rPr>
              <a:t>Advance</a:t>
            </a:r>
            <a:r>
              <a:rPr lang="en-US" sz="2000" dirty="0">
                <a:latin typeface="BentonSans" panose="02000503000000020004" pitchFamily="2" charset="77"/>
              </a:rPr>
              <a:t> </a:t>
            </a:r>
            <a:r>
              <a:rPr lang="en-US" sz="2000" b="1" dirty="0">
                <a:latin typeface="BentonSans" panose="02000503000000020004" pitchFamily="2" charset="77"/>
              </a:rPr>
              <a:t>commitment to diversity, inclusion, and social justice </a:t>
            </a:r>
            <a:r>
              <a:rPr lang="en-US" sz="2000" dirty="0">
                <a:latin typeface="BentonSans" panose="02000503000000020004" pitchFamily="2" charset="77"/>
              </a:rPr>
              <a:t>of the School.</a:t>
            </a:r>
          </a:p>
          <a:p>
            <a:pPr marL="0" indent="0">
              <a:buNone/>
            </a:pPr>
            <a:endParaRPr lang="en-US" sz="2000" dirty="0">
              <a:latin typeface="BentonSans" panose="02000503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C9792-ED0E-3940-AFFD-9AE3390B51F0}"/>
              </a:ext>
            </a:extLst>
          </p:cNvPr>
          <p:cNvSpPr txBox="1"/>
          <p:nvPr/>
        </p:nvSpPr>
        <p:spPr>
          <a:xfrm>
            <a:off x="539114" y="665137"/>
            <a:ext cx="40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Dean’s Job Announcement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9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038-C824-C745-AC58-2DD3EFCC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Getting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2189-08F6-F341-9DB5-6F70F259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567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have already begun to move on those things for which the Dean’s Office has direct responsibility.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Retreat scheduled for May - in conjunction with Long-Range Planning Committee – to identify the scope of work and who will be responsible for what.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will be working over the summer to get ready for the </a:t>
            </a:r>
            <a:r>
              <a:rPr lang="en-US" dirty="0" err="1">
                <a:solidFill>
                  <a:schemeClr val="bg1"/>
                </a:solidFill>
              </a:rPr>
              <a:t>SoE</a:t>
            </a:r>
            <a:r>
              <a:rPr lang="en-US" dirty="0">
                <a:solidFill>
                  <a:schemeClr val="bg1"/>
                </a:solidFill>
              </a:rPr>
              <a:t> Faculty Retreat (Date TBD) to share work to be done.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DEF38-58C8-514A-BE54-10D6C6DD559E}"/>
              </a:ext>
            </a:extLst>
          </p:cNvPr>
          <p:cNvCxnSpPr/>
          <p:nvPr/>
        </p:nvCxnSpPr>
        <p:spPr>
          <a:xfrm>
            <a:off x="628650" y="1146875"/>
            <a:ext cx="78867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1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038-C824-C745-AC58-2DD3EFCC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Updates to Dean’s Office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2189-08F6-F341-9DB5-6F70F259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567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Reporting roles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Permanent terms for current interims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Closed search for Associate Dean for Diversity, Equity, and Inclusion and re-evaluating role at IU and scope of work to be done in the </a:t>
            </a:r>
            <a:r>
              <a:rPr lang="en-US" dirty="0" err="1">
                <a:solidFill>
                  <a:schemeClr val="bg1"/>
                </a:solidFill>
              </a:rPr>
              <a:t>SoE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Hiring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Center (Research Centers, Service Centers, and Institutes)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DEF38-58C8-514A-BE54-10D6C6DD559E}"/>
              </a:ext>
            </a:extLst>
          </p:cNvPr>
          <p:cNvCxnSpPr/>
          <p:nvPr/>
        </p:nvCxnSpPr>
        <p:spPr>
          <a:xfrm>
            <a:off x="628650" y="1146875"/>
            <a:ext cx="78867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5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7215BD8-2391-E34A-9FB8-B350948FDA3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6454622"/>
                  </p:ext>
                </p:extLst>
              </p:nvPr>
            </p:nvGraphicFramePr>
            <p:xfrm>
              <a:off x="498762" y="240145"/>
              <a:ext cx="7897093" cy="432261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>
                <a:extLst>
                  <a:ext uri="{FF2B5EF4-FFF2-40B4-BE49-F238E27FC236}">
                    <a16:creationId xmlns:a16="http://schemas.microsoft.com/office/drawing/2014/main" id="{97215BD8-2391-E34A-9FB8-B350948FDA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62" y="240145"/>
                <a:ext cx="7897093" cy="43226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26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on International Visits from the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2" y="1552068"/>
            <a:ext cx="7191262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Turkey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Thailand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Kosovo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Ethiopia </a:t>
            </a:r>
          </a:p>
          <a:p>
            <a:pPr marL="0" indent="0">
              <a:buNone/>
            </a:pPr>
            <a:endParaRPr lang="en-US" sz="2000" dirty="0">
              <a:latin typeface="BentonSans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71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Themes for requests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2" y="1552068"/>
            <a:ext cx="7191262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Special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Science and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Leadership and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Enhancement of teacher education and systemic changes for P-20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Experienced practitioners who also have research and policy knowledge to help with transformation . . . .</a:t>
            </a:r>
          </a:p>
          <a:p>
            <a:pPr marL="0" indent="0">
              <a:buNone/>
            </a:pPr>
            <a:endParaRPr lang="en-US" sz="2000" dirty="0">
              <a:latin typeface="BentonSans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331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038-C824-C745-AC58-2DD3EFCC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 Memoriam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2189-08F6-F341-9DB5-6F70F259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49" y="2483069"/>
            <a:ext cx="4471495" cy="2215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David Estell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Associate Professor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br>
              <a:rPr lang="en-US" sz="14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Department of Counseling and Educational Psychology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Human Development, School Psychology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June 29, 1973 – February 19,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DEF38-58C8-514A-BE54-10D6C6DD559E}"/>
              </a:ext>
            </a:extLst>
          </p:cNvPr>
          <p:cNvCxnSpPr/>
          <p:nvPr/>
        </p:nvCxnSpPr>
        <p:spPr>
          <a:xfrm>
            <a:off x="628650" y="1146875"/>
            <a:ext cx="78867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394812-3E38-344C-9653-A7955D92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8" y="1449320"/>
            <a:ext cx="3312729" cy="33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7169-4EB4-F845-BCD0-C598EBF67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E22F1-9FEA-AB4A-A749-9BC7A171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421" y="1504965"/>
            <a:ext cx="8011069" cy="28187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Welcome		Dean Watson</a:t>
            </a:r>
          </a:p>
          <a:p>
            <a:pPr marL="0" indent="0">
              <a:buNone/>
            </a:pPr>
            <a:r>
              <a:rPr lang="en-US" dirty="0"/>
              <a:t>Dean’s Update	Dean Watson</a:t>
            </a:r>
          </a:p>
          <a:p>
            <a:pPr marL="0" indent="0">
              <a:buNone/>
            </a:pPr>
            <a:r>
              <a:rPr lang="en-US" dirty="0"/>
              <a:t>Other Updates	Faculty</a:t>
            </a:r>
          </a:p>
          <a:p>
            <a:pPr marL="0" indent="0">
              <a:buNone/>
            </a:pPr>
            <a:r>
              <a:rPr lang="en-US" dirty="0"/>
              <a:t>Lunch			Atrium Balcony	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All-School Meeting   •   Friday, April 26   •   10am - Noon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90CC0-9885-6540-8D06-96CF2A755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30" y="129174"/>
            <a:ext cx="819752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our funding goes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585547"/>
              </p:ext>
            </p:extLst>
          </p:nvPr>
        </p:nvGraphicFramePr>
        <p:xfrm>
          <a:off x="-498221" y="986424"/>
          <a:ext cx="10125074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64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8" y="241910"/>
            <a:ext cx="8069872" cy="8572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our funding comes from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209650"/>
              </p:ext>
            </p:extLst>
          </p:nvPr>
        </p:nvGraphicFramePr>
        <p:xfrm>
          <a:off x="-471167" y="950518"/>
          <a:ext cx="10163174" cy="379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47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71724"/>
              </p:ext>
            </p:extLst>
          </p:nvPr>
        </p:nvGraphicFramePr>
        <p:xfrm>
          <a:off x="584387" y="1119052"/>
          <a:ext cx="7975226" cy="348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776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2019 Course Enrollment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750774-3AE4-204C-B72F-2E2FDED31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27938"/>
              </p:ext>
            </p:extLst>
          </p:nvPr>
        </p:nvGraphicFramePr>
        <p:xfrm>
          <a:off x="729464" y="1458135"/>
          <a:ext cx="7037799" cy="2213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3265049610"/>
                    </a:ext>
                  </a:extLst>
                </a:gridCol>
                <a:gridCol w="834460">
                  <a:extLst>
                    <a:ext uri="{9D8B030D-6E8A-4147-A177-3AD203B41FA5}">
                      <a16:colId xmlns:a16="http://schemas.microsoft.com/office/drawing/2014/main" val="2777545748"/>
                    </a:ext>
                  </a:extLst>
                </a:gridCol>
                <a:gridCol w="839157">
                  <a:extLst>
                    <a:ext uri="{9D8B030D-6E8A-4147-A177-3AD203B41FA5}">
                      <a16:colId xmlns:a16="http://schemas.microsoft.com/office/drawing/2014/main" val="982742059"/>
                    </a:ext>
                  </a:extLst>
                </a:gridCol>
                <a:gridCol w="640781">
                  <a:extLst>
                    <a:ext uri="{9D8B030D-6E8A-4147-A177-3AD203B41FA5}">
                      <a16:colId xmlns:a16="http://schemas.microsoft.com/office/drawing/2014/main" val="1146643860"/>
                    </a:ext>
                  </a:extLst>
                </a:gridCol>
                <a:gridCol w="698642">
                  <a:extLst>
                    <a:ext uri="{9D8B030D-6E8A-4147-A177-3AD203B41FA5}">
                      <a16:colId xmlns:a16="http://schemas.microsoft.com/office/drawing/2014/main" val="2360934482"/>
                    </a:ext>
                  </a:extLst>
                </a:gridCol>
                <a:gridCol w="710804">
                  <a:extLst>
                    <a:ext uri="{9D8B030D-6E8A-4147-A177-3AD203B41FA5}">
                      <a16:colId xmlns:a16="http://schemas.microsoft.com/office/drawing/2014/main" val="2691527674"/>
                    </a:ext>
                  </a:extLst>
                </a:gridCol>
                <a:gridCol w="1015255">
                  <a:extLst>
                    <a:ext uri="{9D8B030D-6E8A-4147-A177-3AD203B41FA5}">
                      <a16:colId xmlns:a16="http://schemas.microsoft.com/office/drawing/2014/main" val="1161566139"/>
                    </a:ext>
                  </a:extLst>
                </a:gridCol>
              </a:tblGrid>
              <a:tr h="893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Department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Undergrad Sections Offered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Undergrad Sections Under Enrolled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Under enrolled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Graduate Sections Offered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Graduate Sections Under Enrolled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Under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enrolled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81809"/>
                  </a:ext>
                </a:extLst>
              </a:tr>
              <a:tr h="215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C&amp;I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0737"/>
                  </a:ext>
                </a:extLst>
              </a:tr>
              <a:tr h="2164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CEP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4210"/>
                  </a:ext>
                </a:extLst>
              </a:tr>
              <a:tr h="2164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ELPS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88490"/>
                  </a:ext>
                </a:extLst>
              </a:tr>
              <a:tr h="2164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IST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81929"/>
                  </a:ext>
                </a:extLst>
              </a:tr>
              <a:tr h="2272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LCLE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21660"/>
                  </a:ext>
                </a:extLst>
              </a:tr>
              <a:tr h="2272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School-wide totals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226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29%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244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29%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244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6619B6-A059-2C41-A336-AD3A328E44D2}"/>
              </a:ext>
            </a:extLst>
          </p:cNvPr>
          <p:cNvSpPr txBox="1"/>
          <p:nvPr/>
        </p:nvSpPr>
        <p:spPr>
          <a:xfrm>
            <a:off x="2661006" y="3791164"/>
            <a:ext cx="6914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Co-taught sections are counted as one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Sections with 0 Spring enrollment are not counted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Sections that do not count toward teaching load </a:t>
            </a:r>
            <a:br>
              <a:rPr lang="en-US" sz="1100" dirty="0"/>
            </a:br>
            <a:r>
              <a:rPr lang="en-US" sz="1100" dirty="0"/>
              <a:t>(e.g., independent studies) are included in the number of sections offered but not as under-enrolled</a:t>
            </a:r>
          </a:p>
        </p:txBody>
      </p:sp>
    </p:spTree>
    <p:extLst>
      <p:ext uri="{BB962C8B-B14F-4D97-AF65-F5344CB8AC3E}">
        <p14:creationId xmlns:p14="http://schemas.microsoft.com/office/powerpoint/2010/main" val="106511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Teaches Under Enrolled Sections?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750774-3AE4-204C-B72F-2E2FDED31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22390"/>
              </p:ext>
            </p:extLst>
          </p:nvPr>
        </p:nvGraphicFramePr>
        <p:xfrm>
          <a:off x="729464" y="1458135"/>
          <a:ext cx="7037799" cy="2019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3265049610"/>
                    </a:ext>
                  </a:extLst>
                </a:gridCol>
                <a:gridCol w="834460">
                  <a:extLst>
                    <a:ext uri="{9D8B030D-6E8A-4147-A177-3AD203B41FA5}">
                      <a16:colId xmlns:a16="http://schemas.microsoft.com/office/drawing/2014/main" val="2777545748"/>
                    </a:ext>
                  </a:extLst>
                </a:gridCol>
                <a:gridCol w="658005">
                  <a:extLst>
                    <a:ext uri="{9D8B030D-6E8A-4147-A177-3AD203B41FA5}">
                      <a16:colId xmlns:a16="http://schemas.microsoft.com/office/drawing/2014/main" val="982742059"/>
                    </a:ext>
                  </a:extLst>
                </a:gridCol>
                <a:gridCol w="821933">
                  <a:extLst>
                    <a:ext uri="{9D8B030D-6E8A-4147-A177-3AD203B41FA5}">
                      <a16:colId xmlns:a16="http://schemas.microsoft.com/office/drawing/2014/main" val="1146643860"/>
                    </a:ext>
                  </a:extLst>
                </a:gridCol>
                <a:gridCol w="719191">
                  <a:extLst>
                    <a:ext uri="{9D8B030D-6E8A-4147-A177-3AD203B41FA5}">
                      <a16:colId xmlns:a16="http://schemas.microsoft.com/office/drawing/2014/main" val="2360934482"/>
                    </a:ext>
                  </a:extLst>
                </a:gridCol>
                <a:gridCol w="690255">
                  <a:extLst>
                    <a:ext uri="{9D8B030D-6E8A-4147-A177-3AD203B41FA5}">
                      <a16:colId xmlns:a16="http://schemas.microsoft.com/office/drawing/2014/main" val="2691527674"/>
                    </a:ext>
                  </a:extLst>
                </a:gridCol>
                <a:gridCol w="1015255">
                  <a:extLst>
                    <a:ext uri="{9D8B030D-6E8A-4147-A177-3AD203B41FA5}">
                      <a16:colId xmlns:a16="http://schemas.microsoft.com/office/drawing/2014/main" val="1161566139"/>
                    </a:ext>
                  </a:extLst>
                </a:gridCol>
              </a:tblGrid>
              <a:tr h="411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</a:t>
                      </a: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</a:t>
                      </a: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46510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Department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80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81809"/>
                  </a:ext>
                </a:extLst>
              </a:tr>
              <a:tr h="215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C&amp;I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0737"/>
                  </a:ext>
                </a:extLst>
              </a:tr>
              <a:tr h="2164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CEP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4210"/>
                  </a:ext>
                </a:extLst>
              </a:tr>
              <a:tr h="2164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ELPS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88490"/>
                  </a:ext>
                </a:extLst>
              </a:tr>
              <a:tr h="2164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IST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81929"/>
                  </a:ext>
                </a:extLst>
              </a:tr>
              <a:tr h="2272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LCLE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21660"/>
                  </a:ext>
                </a:extLst>
              </a:tr>
              <a:tr h="2272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School-wide totals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83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61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27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12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2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27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86D9-757B-F34D-B7F9-805E933DE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Sponsored Research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4AA9-ED10-2A4C-A820-FE6E03AF5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8F9A42-121C-4D4F-B43B-7B12BA4F4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07164"/>
              </p:ext>
            </p:extLst>
          </p:nvPr>
        </p:nvGraphicFramePr>
        <p:xfrm>
          <a:off x="588672" y="1566863"/>
          <a:ext cx="7886700" cy="292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217">
                  <a:extLst>
                    <a:ext uri="{9D8B030D-6E8A-4147-A177-3AD203B41FA5}">
                      <a16:colId xmlns:a16="http://schemas.microsoft.com/office/drawing/2014/main" val="3147017037"/>
                    </a:ext>
                  </a:extLst>
                </a:gridCol>
                <a:gridCol w="1182557">
                  <a:extLst>
                    <a:ext uri="{9D8B030D-6E8A-4147-A177-3AD203B41FA5}">
                      <a16:colId xmlns:a16="http://schemas.microsoft.com/office/drawing/2014/main" val="2732161878"/>
                    </a:ext>
                  </a:extLst>
                </a:gridCol>
                <a:gridCol w="1245269">
                  <a:extLst>
                    <a:ext uri="{9D8B030D-6E8A-4147-A177-3AD203B41FA5}">
                      <a16:colId xmlns:a16="http://schemas.microsoft.com/office/drawing/2014/main" val="2443375359"/>
                    </a:ext>
                  </a:extLst>
                </a:gridCol>
                <a:gridCol w="1182557">
                  <a:extLst>
                    <a:ext uri="{9D8B030D-6E8A-4147-A177-3AD203B41FA5}">
                      <a16:colId xmlns:a16="http://schemas.microsoft.com/office/drawing/2014/main" val="164182643"/>
                    </a:ext>
                  </a:extLst>
                </a:gridCol>
                <a:gridCol w="1182557">
                  <a:extLst>
                    <a:ext uri="{9D8B030D-6E8A-4147-A177-3AD203B41FA5}">
                      <a16:colId xmlns:a16="http://schemas.microsoft.com/office/drawing/2014/main" val="3970456124"/>
                    </a:ext>
                  </a:extLst>
                </a:gridCol>
                <a:gridCol w="1182557">
                  <a:extLst>
                    <a:ext uri="{9D8B030D-6E8A-4147-A177-3AD203B41FA5}">
                      <a16:colId xmlns:a16="http://schemas.microsoft.com/office/drawing/2014/main" val="3763393926"/>
                    </a:ext>
                  </a:extLst>
                </a:gridCol>
                <a:gridCol w="871986">
                  <a:extLst>
                    <a:ext uri="{9D8B030D-6E8A-4147-A177-3AD203B41FA5}">
                      <a16:colId xmlns:a16="http://schemas.microsoft.com/office/drawing/2014/main" val="3795151813"/>
                    </a:ext>
                  </a:extLst>
                </a:gridCol>
              </a:tblGrid>
              <a:tr h="6542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2014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2015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2016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2017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2018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2019</a:t>
                      </a:r>
                      <a:b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(July - February)</a:t>
                      </a:r>
                      <a:endParaRPr 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7823"/>
                  </a:ext>
                </a:extLst>
              </a:tr>
              <a:tr h="4540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Proposal</a:t>
                      </a:r>
                      <a:b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Numbers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77138"/>
                  </a:ext>
                </a:extLst>
              </a:tr>
              <a:tr h="4540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Proposal</a:t>
                      </a:r>
                      <a:b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Dollars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$41,318,410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$50,600,487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$46,813,653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$65,209,506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$62,524,113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$23,118,353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98404"/>
                  </a:ext>
                </a:extLst>
              </a:tr>
              <a:tr h="4540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b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Numbers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27560"/>
                  </a:ext>
                </a:extLst>
              </a:tr>
              <a:tr h="4540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b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Dollars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$8,322,828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$10,542,550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$11,087,241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$7,013,361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$9,821,041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$5,913,867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31712"/>
                  </a:ext>
                </a:extLst>
              </a:tr>
              <a:tr h="4540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Indirect</a:t>
                      </a:r>
                      <a:b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Dollars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62" marR="8962" marT="8962" marB="0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$1,496,746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$1,404,003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$1,316,966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$1,141,643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$1,217,689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$1,594,135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3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56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9FE581-F08F-9948-B3C7-F2A36BAB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6" y="1485315"/>
            <a:ext cx="3160842" cy="2481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EB8948-D8AA-0140-939E-9F49DA68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28" y="1500462"/>
            <a:ext cx="2935876" cy="2451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A57468-9C09-954C-B1FB-EDB28159C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28" y="1561010"/>
            <a:ext cx="2521571" cy="25517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1BBB36-01B9-7E4E-9006-CF3B7C9F7F21}"/>
              </a:ext>
            </a:extLst>
          </p:cNvPr>
          <p:cNvSpPr/>
          <p:nvPr/>
        </p:nvSpPr>
        <p:spPr>
          <a:xfrm>
            <a:off x="236178" y="938045"/>
            <a:ext cx="423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Awards by Source, Federal vs. Non-Federal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829DD-DCF9-094B-8907-55BCA25225D1}"/>
              </a:ext>
            </a:extLst>
          </p:cNvPr>
          <p:cNvSpPr txBox="1"/>
          <p:nvPr/>
        </p:nvSpPr>
        <p:spPr>
          <a:xfrm>
            <a:off x="1390018" y="3928114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0FB21-95D6-0B46-BF96-A9B2E084B285}"/>
              </a:ext>
            </a:extLst>
          </p:cNvPr>
          <p:cNvSpPr txBox="1"/>
          <p:nvPr/>
        </p:nvSpPr>
        <p:spPr>
          <a:xfrm>
            <a:off x="4370518" y="3928114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9E22A-9024-9647-9224-2A1104C53FE3}"/>
              </a:ext>
            </a:extLst>
          </p:cNvPr>
          <p:cNvSpPr txBox="1"/>
          <p:nvPr/>
        </p:nvSpPr>
        <p:spPr>
          <a:xfrm>
            <a:off x="7102366" y="3971744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156343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1BBB36-01B9-7E4E-9006-CF3B7C9F7F21}"/>
              </a:ext>
            </a:extLst>
          </p:cNvPr>
          <p:cNvSpPr/>
          <p:nvPr/>
        </p:nvSpPr>
        <p:spPr>
          <a:xfrm>
            <a:off x="236178" y="938045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Source of Non-Federal Awards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829DD-DCF9-094B-8907-55BCA25225D1}"/>
              </a:ext>
            </a:extLst>
          </p:cNvPr>
          <p:cNvSpPr txBox="1"/>
          <p:nvPr/>
        </p:nvSpPr>
        <p:spPr>
          <a:xfrm>
            <a:off x="1407358" y="3914850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0FB21-95D6-0B46-BF96-A9B2E084B285}"/>
              </a:ext>
            </a:extLst>
          </p:cNvPr>
          <p:cNvSpPr txBox="1"/>
          <p:nvPr/>
        </p:nvSpPr>
        <p:spPr>
          <a:xfrm>
            <a:off x="4388727" y="3914850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9E22A-9024-9647-9224-2A1104C53FE3}"/>
              </a:ext>
            </a:extLst>
          </p:cNvPr>
          <p:cNvSpPr txBox="1"/>
          <p:nvPr/>
        </p:nvSpPr>
        <p:spPr>
          <a:xfrm>
            <a:off x="7204842" y="3917511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73F03-4634-2A4D-A2FA-4FA97B80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9" y="1445901"/>
            <a:ext cx="2955666" cy="2535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828D9-8F7B-8543-9F4F-57181D4E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57" y="1388727"/>
            <a:ext cx="2576417" cy="2618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F9FC7-DFAD-AB48-A2CA-F8CB1AF44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61" y="1388727"/>
            <a:ext cx="2627505" cy="25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1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9C0D-4AC3-0040-B76D-6AD992411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Creative Paths to Peace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AEA0-A8DE-9046-99C2-5F23AF622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63204-FAEA-DE43-9842-B4EEB7F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629404"/>
            <a:ext cx="8015594" cy="1019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Suzanne </a:t>
            </a:r>
            <a:r>
              <a:rPr lang="en-US" b="1" dirty="0" err="1"/>
              <a:t>Eckes</a:t>
            </a:r>
            <a:br>
              <a:rPr lang="en-US" b="1" dirty="0"/>
            </a:br>
            <a:r>
              <a:rPr lang="en-US" dirty="0"/>
              <a:t>International Collaboration on Human Rights and Marginalized Population in Schools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06125-E651-0144-9AB2-29364C07CA56}"/>
              </a:ext>
            </a:extLst>
          </p:cNvPr>
          <p:cNvSpPr txBox="1">
            <a:spLocks/>
          </p:cNvSpPr>
          <p:nvPr/>
        </p:nvSpPr>
        <p:spPr>
          <a:xfrm>
            <a:off x="529827" y="2716622"/>
            <a:ext cx="8004391" cy="699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/>
              <a:t>Kempf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B52DE7-5067-DA44-B9D0-ED4A306C2493}"/>
              </a:ext>
            </a:extLst>
          </p:cNvPr>
          <p:cNvSpPr txBox="1">
            <a:spLocks/>
          </p:cNvSpPr>
          <p:nvPr/>
        </p:nvSpPr>
        <p:spPr>
          <a:xfrm>
            <a:off x="518624" y="3415687"/>
            <a:ext cx="8015594" cy="101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Valarie </a:t>
            </a:r>
            <a:r>
              <a:rPr lang="en-US" b="1" dirty="0" err="1"/>
              <a:t>Akerson</a:t>
            </a:r>
            <a:br>
              <a:rPr lang="en-US" b="1" dirty="0"/>
            </a:br>
            <a:r>
              <a:rPr lang="en-US" dirty="0"/>
              <a:t>Assessment of K-12 Students' Science and Literacy Knowledge</a:t>
            </a:r>
          </a:p>
        </p:txBody>
      </p:sp>
    </p:spTree>
    <p:extLst>
      <p:ext uri="{BB962C8B-B14F-4D97-AF65-F5344CB8AC3E}">
        <p14:creationId xmlns:p14="http://schemas.microsoft.com/office/powerpoint/2010/main" val="2495870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9C0D-4AC3-0040-B76D-6AD992411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Proffitt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AEA0-A8DE-9046-99C2-5F23AF622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63204-FAEA-DE43-9842-B4EEB7F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629404"/>
            <a:ext cx="8420224" cy="284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 Maria Brannan</a:t>
            </a:r>
            <a:br>
              <a:rPr lang="en-US" b="1" dirty="0"/>
            </a:br>
            <a:r>
              <a:rPr lang="en-US" dirty="0"/>
              <a:t>Improving </a:t>
            </a:r>
            <a:r>
              <a:rPr lang="en-US" dirty="0" err="1"/>
              <a:t>edTPA</a:t>
            </a:r>
            <a:r>
              <a:rPr lang="en-US" dirty="0"/>
              <a:t> Inter-Rater Reliability and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Daniel </a:t>
            </a:r>
            <a:r>
              <a:rPr lang="en-US" b="1" dirty="0" err="1"/>
              <a:t>Castner</a:t>
            </a:r>
            <a:br>
              <a:rPr lang="en-US" dirty="0"/>
            </a:br>
            <a:r>
              <a:rPr lang="en-US" dirty="0"/>
              <a:t>Experiencing Quality Early Education:  A Multi-Case Phenomenological Study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Christopher </a:t>
            </a:r>
            <a:r>
              <a:rPr lang="en-US" b="1" dirty="0" err="1"/>
              <a:t>Lubienski</a:t>
            </a:r>
            <a:br>
              <a:rPr lang="en-US" dirty="0"/>
            </a:br>
            <a:r>
              <a:rPr lang="en-US" dirty="0"/>
              <a:t>Using Geo-Spatial Analyses to Map the Arrangement of School Options in Indiana</a:t>
            </a:r>
          </a:p>
        </p:txBody>
      </p:sp>
    </p:spTree>
    <p:extLst>
      <p:ext uri="{BB962C8B-B14F-4D97-AF65-F5344CB8AC3E}">
        <p14:creationId xmlns:p14="http://schemas.microsoft.com/office/powerpoint/2010/main" val="86810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2" y="1552068"/>
            <a:ext cx="7254324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 don’t have a set of preconceived outcomes of how or what needs to be done other than what has been shared with me as a dean.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My role is to ask questions, facilitate, lead, and coordinate groups and resources to make sure the work gets done.</a:t>
            </a:r>
          </a:p>
          <a:p>
            <a:pPr marL="0" indent="0">
              <a:buNone/>
            </a:pPr>
            <a:endParaRPr lang="en-US" sz="2000" dirty="0">
              <a:latin typeface="BentonSans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0321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9C0D-4AC3-0040-B76D-6AD992411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Proffitt Summer Faculty Fellowship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AEA0-A8DE-9046-99C2-5F23AF622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63204-FAEA-DE43-9842-B4EEB7F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629404"/>
            <a:ext cx="8420224" cy="2848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Erik Jacobson</a:t>
            </a:r>
            <a:br>
              <a:rPr lang="en-US" b="1" dirty="0"/>
            </a:br>
            <a:r>
              <a:rPr lang="en-US" dirty="0"/>
              <a:t>Examining the Role of Teacher Gesture When Making Sense of Student Mathematical Work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Tina O’Neal</a:t>
            </a:r>
            <a:br>
              <a:rPr lang="en-US" dirty="0"/>
            </a:br>
            <a:r>
              <a:rPr lang="en-US" dirty="0"/>
              <a:t>The Effects of Professional Development Workshops and Module-Based Guided Reflections on Pre-Service Teachers Self-Efficacy on the Usability and Implementation of Assistive Technology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Gustave </a:t>
            </a:r>
            <a:r>
              <a:rPr lang="en-US" b="1" dirty="0" err="1"/>
              <a:t>Weltsek</a:t>
            </a:r>
            <a:br>
              <a:rPr lang="en-US" dirty="0"/>
            </a:br>
            <a:r>
              <a:rPr lang="en-US" dirty="0"/>
              <a:t>Arts and Youths' Sense of Political Agency:  An Arts Inquiry Partnership</a:t>
            </a:r>
          </a:p>
        </p:txBody>
      </p:sp>
    </p:spTree>
    <p:extLst>
      <p:ext uri="{BB962C8B-B14F-4D97-AF65-F5344CB8AC3E}">
        <p14:creationId xmlns:p14="http://schemas.microsoft.com/office/powerpoint/2010/main" val="2839590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EC49-B744-9948-92E6-952E07C4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2018-19 R&amp;D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198FE-2B82-834E-9FD2-B493409A87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A54965-A5A0-7141-B6D7-5153EEA02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53436"/>
              </p:ext>
            </p:extLst>
          </p:nvPr>
        </p:nvGraphicFramePr>
        <p:xfrm>
          <a:off x="628649" y="1395249"/>
          <a:ext cx="8002971" cy="285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613">
                  <a:extLst>
                    <a:ext uri="{9D8B030D-6E8A-4147-A177-3AD203B41FA5}">
                      <a16:colId xmlns:a16="http://schemas.microsoft.com/office/drawing/2014/main" val="788163869"/>
                    </a:ext>
                  </a:extLst>
                </a:gridCol>
                <a:gridCol w="2885090">
                  <a:extLst>
                    <a:ext uri="{9D8B030D-6E8A-4147-A177-3AD203B41FA5}">
                      <a16:colId xmlns:a16="http://schemas.microsoft.com/office/drawing/2014/main" val="2981847659"/>
                    </a:ext>
                  </a:extLst>
                </a:gridCol>
                <a:gridCol w="4083268">
                  <a:extLst>
                    <a:ext uri="{9D8B030D-6E8A-4147-A177-3AD203B41FA5}">
                      <a16:colId xmlns:a16="http://schemas.microsoft.com/office/drawing/2014/main" val="1844275201"/>
                    </a:ext>
                  </a:extLst>
                </a:gridCol>
              </a:tblGrid>
              <a:tr h="27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Presenter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Topic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>
                    <a:solidFill>
                      <a:srgbClr val="A80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37399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April 2019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Faculty Panel (TBD)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Graduate Student Publishing:  Managing Research Expectations and Collaborations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834783923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March 2019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Panel Discussion: Sara Lubienski, Dubravka Sventina, Kevin Fosnacht, Gayle Buck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Navigating Graduate School and Beyond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3239796961"/>
                  </a:ext>
                </a:extLst>
              </a:tr>
              <a:tr h="27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February 2019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Esen Gokpinar-Shelton , AJ Asomani-Adem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GradGrants Center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1486159400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January 2019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Adam Mills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FERPA and Human Subjects Research, Parental/ Guardian Consent and Child Assent in Research</a:t>
                      </a:r>
                      <a:endParaRPr lang="en-US" sz="1000" b="1" i="0" u="none" strike="noStrike">
                        <a:solidFill>
                          <a:srgbClr val="4A3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20709540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November 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All R&amp;D Centers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Poster Session: Fostering Discussions with the R&amp;D Research Centers and the projects they support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1660125207"/>
                  </a:ext>
                </a:extLst>
              </a:tr>
              <a:tr h="27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October 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R&amp;D Office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Internal Grants Poster Session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2283853633"/>
                  </a:ext>
                </a:extLst>
              </a:tr>
              <a:tr h="27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October 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Mary Dwyer &amp; Cory Rutz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Foundation Grants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2076059899"/>
                  </a:ext>
                </a:extLst>
              </a:tr>
              <a:tr h="27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September 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Adam Mills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IU Human Subjects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 anchor="b"/>
                </a:tc>
                <a:extLst>
                  <a:ext uri="{0D108BD9-81ED-4DB2-BD59-A6C34878D82A}">
                    <a16:rowId xmlns:a16="http://schemas.microsoft.com/office/drawing/2014/main" val="82610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48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40B9-1C1D-2D46-8116-C33717802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Ed.D</a:t>
            </a:r>
            <a:r>
              <a:rPr lang="en-US" dirty="0"/>
              <a:t>. Program Revisions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10200-FB95-5E43-AADF-5912894AE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732C6-A03C-574A-BCBF-5E6279128122}"/>
              </a:ext>
            </a:extLst>
          </p:cNvPr>
          <p:cNvSpPr txBox="1"/>
          <p:nvPr/>
        </p:nvSpPr>
        <p:spPr>
          <a:xfrm>
            <a:off x="855831" y="1261240"/>
            <a:ext cx="77774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Background:  We award the </a:t>
            </a:r>
            <a:r>
              <a:rPr lang="en-US" dirty="0" err="1"/>
              <a:t>Ed.D</a:t>
            </a:r>
            <a:r>
              <a:rPr lang="en-US" dirty="0"/>
              <a:t>. — not UGS</a:t>
            </a:r>
          </a:p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New Policies Approved by GSC and Policy Council:</a:t>
            </a:r>
          </a:p>
          <a:p>
            <a:pPr marL="342900" indent="-342900">
              <a:buAutoNum type="arabicPeriod"/>
            </a:pPr>
            <a:r>
              <a:rPr lang="en-US" dirty="0"/>
              <a:t>Merger of program and research committees</a:t>
            </a:r>
          </a:p>
          <a:p>
            <a:pPr marL="342900" indent="-342900">
              <a:buAutoNum type="arabicPeriod"/>
            </a:pPr>
            <a:r>
              <a:rPr lang="en-US" dirty="0"/>
              <a:t>Residency requirements set by programs</a:t>
            </a:r>
          </a:p>
          <a:p>
            <a:pPr marL="342900" indent="-342900">
              <a:buAutoNum type="arabicPeriod"/>
            </a:pPr>
            <a:r>
              <a:rPr lang="en-US" dirty="0"/>
              <a:t>Programs no longer need to require a minor</a:t>
            </a:r>
          </a:p>
          <a:p>
            <a:r>
              <a:rPr lang="en-US" dirty="0"/>
              <a:t> </a:t>
            </a:r>
          </a:p>
          <a:p>
            <a:r>
              <a:rPr lang="en-US" sz="1600" dirty="0"/>
              <a:t>#1 and #2 effective immediately. </a:t>
            </a:r>
          </a:p>
          <a:p>
            <a:r>
              <a:rPr lang="en-US" sz="1600" dirty="0"/>
              <a:t>#3: Programs must change requirements and go through approvals to eliminate minor.</a:t>
            </a:r>
            <a:r>
              <a:rPr lang="en-US" sz="2000" dirty="0"/>
              <a:t> </a:t>
            </a:r>
            <a:r>
              <a:rPr lang="en-US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893981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40B9-1C1D-2D46-8116-C33717802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News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10200-FB95-5E43-AADF-5912894AE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732C6-A03C-574A-BCBF-5E6279128122}"/>
              </a:ext>
            </a:extLst>
          </p:cNvPr>
          <p:cNvSpPr txBox="1"/>
          <p:nvPr/>
        </p:nvSpPr>
        <p:spPr>
          <a:xfrm>
            <a:off x="529828" y="1261240"/>
            <a:ext cx="413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Graduate Student Convocation </a:t>
            </a:r>
            <a:br>
              <a:rPr lang="en-US" dirty="0"/>
            </a:br>
            <a:r>
              <a:rPr lang="en-US" dirty="0"/>
              <a:t>with Hooding</a:t>
            </a:r>
            <a:br>
              <a:rPr lang="en-US" dirty="0"/>
            </a:br>
            <a:r>
              <a:rPr lang="en-US" dirty="0"/>
              <a:t>Friday, May 3 at 6 pm</a:t>
            </a:r>
          </a:p>
          <a:p>
            <a:endParaRPr lang="en-US" dirty="0"/>
          </a:p>
          <a:p>
            <a:r>
              <a:rPr lang="en-US" dirty="0"/>
              <a:t>Course announcements now go to GSO (see your email).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C4B2E-5F23-CD47-B511-49E65DC6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55" y="172031"/>
            <a:ext cx="3350173" cy="44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8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CAE691-C920-B94A-9D1B-4A6CC4B4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7" y="134401"/>
            <a:ext cx="6684313" cy="4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77" y="2141947"/>
            <a:ext cx="9932323" cy="656910"/>
          </a:xfrm>
        </p:spPr>
        <p:txBody>
          <a:bodyPr/>
          <a:lstStyle/>
          <a:p>
            <a:r>
              <a:rPr lang="en-US" sz="3600" dirty="0">
                <a:latin typeface="BentonSans" charset="0"/>
                <a:ea typeface="BentonSans" charset="0"/>
                <a:cs typeface="BentonSans" charset="0"/>
              </a:rPr>
              <a:t>Q&amp;A - Discussion</a:t>
            </a:r>
          </a:p>
        </p:txBody>
      </p:sp>
    </p:spTree>
    <p:extLst>
      <p:ext uri="{BB962C8B-B14F-4D97-AF65-F5344CB8AC3E}">
        <p14:creationId xmlns:p14="http://schemas.microsoft.com/office/powerpoint/2010/main" val="340044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77" y="2141947"/>
            <a:ext cx="9932323" cy="656910"/>
          </a:xfrm>
        </p:spPr>
        <p:txBody>
          <a:bodyPr/>
          <a:lstStyle/>
          <a:p>
            <a:r>
              <a:rPr lang="en-US" sz="3600" dirty="0">
                <a:latin typeface="BentonSans" charset="0"/>
                <a:ea typeface="BentonSans" charset="0"/>
                <a:cs typeface="BentonSans" charset="0"/>
              </a:rPr>
              <a:t>Other faculty updates</a:t>
            </a:r>
          </a:p>
        </p:txBody>
      </p:sp>
    </p:spTree>
    <p:extLst>
      <p:ext uri="{BB962C8B-B14F-4D97-AF65-F5344CB8AC3E}">
        <p14:creationId xmlns:p14="http://schemas.microsoft.com/office/powerpoint/2010/main" val="570199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B7FC96-8633-7B42-ACA0-ADCAC2CD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28" y="0"/>
            <a:ext cx="76457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8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77" y="2141947"/>
            <a:ext cx="9932323" cy="656910"/>
          </a:xfrm>
        </p:spPr>
        <p:txBody>
          <a:bodyPr/>
          <a:lstStyle/>
          <a:p>
            <a:r>
              <a:rPr lang="en-US" sz="3600" dirty="0">
                <a:latin typeface="BentonSans" charset="0"/>
                <a:ea typeface="BentonSans" charset="0"/>
                <a:cs typeface="BentonSans" charset="0"/>
              </a:rPr>
              <a:t>Lunch on atrium balcony</a:t>
            </a:r>
          </a:p>
        </p:txBody>
      </p:sp>
    </p:spTree>
    <p:extLst>
      <p:ext uri="{BB962C8B-B14F-4D97-AF65-F5344CB8AC3E}">
        <p14:creationId xmlns:p14="http://schemas.microsoft.com/office/powerpoint/2010/main" val="129681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2" y="1552068"/>
            <a:ext cx="7191262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 am responsible to make sure we are accountable for our resources.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 believe that each person is an adult and will act accordingly, so I am not “making” anyone do anything.  </a:t>
            </a:r>
          </a:p>
          <a:p>
            <a:pPr marL="0" indent="0">
              <a:buNone/>
            </a:pPr>
            <a:endParaRPr lang="en-US" sz="2000" dirty="0">
              <a:latin typeface="BentonSans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8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32" y="1552068"/>
            <a:ext cx="7191262" cy="3027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make sure you understand the short and long term consequences of our decisions.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make sure that I am legally and authoritatively honoring the terms of my contract with Indiana University, Board of Trustees, and the State of Indiana as I serve the School of Education.</a:t>
            </a:r>
          </a:p>
          <a:p>
            <a:pPr marL="0" indent="0">
              <a:buNone/>
            </a:pPr>
            <a:endParaRPr lang="en-US" sz="2000" dirty="0">
              <a:latin typeface="BentonSans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112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038-C824-C745-AC58-2DD3EFCC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Mission Statement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2189-08F6-F341-9DB5-6F70F259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56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mission of the Indiana University School of Education is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improve teaching, learning, and human development in a global, diverse, rapidly changing, and increasingly technological society.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We: </a:t>
            </a:r>
          </a:p>
          <a:p>
            <a:r>
              <a:rPr lang="en-US" dirty="0">
                <a:solidFill>
                  <a:schemeClr val="bg1"/>
                </a:solidFill>
              </a:rPr>
              <a:t>Prepare reflective, caring, and highly skilled educational practitioners and scholars who lead in their chosen professions; </a:t>
            </a:r>
          </a:p>
          <a:p>
            <a:r>
              <a:rPr lang="en-US" dirty="0">
                <a:solidFill>
                  <a:schemeClr val="bg1"/>
                </a:solidFill>
              </a:rPr>
              <a:t>Inform educational theory and practice through research; and </a:t>
            </a:r>
          </a:p>
          <a:p>
            <a:r>
              <a:rPr lang="en-US" dirty="0">
                <a:solidFill>
                  <a:schemeClr val="bg1"/>
                </a:solidFill>
              </a:rPr>
              <a:t>Work in partnership with a range of constituents to effect change from the local to national levels and throughout the world.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D90C73-BB72-5F4E-8CE8-C62F37AE15CC}"/>
              </a:ext>
            </a:extLst>
          </p:cNvPr>
          <p:cNvCxnSpPr/>
          <p:nvPr/>
        </p:nvCxnSpPr>
        <p:spPr>
          <a:xfrm>
            <a:off x="628650" y="1146875"/>
            <a:ext cx="78867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51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038-C824-C745-AC58-2DD3EFCC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2189-08F6-F341-9DB5-6F70F259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5674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As a leader in anticipating and serving the educational and research needs of our communities, the state, the nation, and the world, the Indiana University School of Education pursues cutting-edge research, scholarship, and creative activity.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this work, the School promotes: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EC585-1581-7044-9012-C270EC4BFF01}"/>
              </a:ext>
            </a:extLst>
          </p:cNvPr>
          <p:cNvSpPr txBox="1"/>
          <p:nvPr/>
        </p:nvSpPr>
        <p:spPr>
          <a:xfrm>
            <a:off x="3264303" y="3270612"/>
            <a:ext cx="28826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Accountability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Usefulness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A0F99-F6C7-BE41-9828-87B4B2FFDC21}"/>
              </a:ext>
            </a:extLst>
          </p:cNvPr>
          <p:cNvSpPr txBox="1"/>
          <p:nvPr/>
        </p:nvSpPr>
        <p:spPr>
          <a:xfrm>
            <a:off x="1377435" y="3270612"/>
            <a:ext cx="22162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Excellence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Integrity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Diversity 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147DEB-E330-2E45-88A0-FE80DA8E0E72}"/>
              </a:ext>
            </a:extLst>
          </p:cNvPr>
          <p:cNvCxnSpPr/>
          <p:nvPr/>
        </p:nvCxnSpPr>
        <p:spPr>
          <a:xfrm>
            <a:off x="628650" y="1146875"/>
            <a:ext cx="78867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038-C824-C745-AC58-2DD3EFCC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2189-08F6-F341-9DB5-6F70F259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56745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Prepare excellent teachers and offer high quality undergraduate and graduate education more broadly as the essential priority in the School of Education.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Engage in collaborative partnerships with P-12 schools and student-centered agencies.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Illuminate and improve educational theory and practice, and prepare tomorrow’s leaders in the field through rigorous, innovative research and professional education.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Exemplify and provide leadership in the appropriate use of technologies to enhance teaching, research, and learning experiences.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Create a diverse and inclusive environment for learning, research, and service by honoring, respecting, and embracing diversity within the School of Education and the surrounding communities.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DEF38-58C8-514A-BE54-10D6C6DD559E}"/>
              </a:ext>
            </a:extLst>
          </p:cNvPr>
          <p:cNvCxnSpPr/>
          <p:nvPr/>
        </p:nvCxnSpPr>
        <p:spPr>
          <a:xfrm>
            <a:off x="628650" y="1146875"/>
            <a:ext cx="78867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3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FB8C69-9E91-974A-AAEE-1390546F8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91" y="116789"/>
            <a:ext cx="8004391" cy="69906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Initiatives and Priorities (short-term)</a:t>
            </a: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2C158809-2F99-8042-BE7C-63202AEA0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5" y="567882"/>
            <a:ext cx="6367035" cy="405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91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webextension1.xml><?xml version="1.0" encoding="utf-8"?>
<we:webextension xmlns:we="http://schemas.microsoft.com/office/webextensions/webextension/2010/11" id="{E2260819-5F38-E243-8895-5BF1CFB88EA3}">
  <we:reference id="wa104295828" version="1.6.0.0" store="en-US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d/u/0/embed?mid=1oPl5JN0iw_iDi3f0cM003Dm5b5I&quot;,&quot;values&quot;:{},&quot;data&quot;:{&quot;uri&quot;:&quot;www.google.com/maps/d/u/0/embed?mid=1oPl5JN0iw_iDi3f0cM003Dm5b5I&quot;},&quot;secure&quot;:false}],&quot;name&quot;:&quot;www.google.com/maps/d/u/0/embed?mid=1oPl5JN0iw_iDi3f0cM003Dm5b5I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sharepoint/v3/field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5093</TotalTime>
  <Words>1343</Words>
  <Application>Microsoft Macintosh PowerPoint</Application>
  <PresentationFormat>On-screen Show (16:9)</PresentationFormat>
  <Paragraphs>460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BentonSans</vt:lpstr>
      <vt:lpstr>BentonSans Black</vt:lpstr>
      <vt:lpstr>Calibri</vt:lpstr>
      <vt:lpstr>Calibri Light</vt:lpstr>
      <vt:lpstr>Century Gothic</vt:lpstr>
      <vt:lpstr>Times New Roman</vt:lpstr>
      <vt:lpstr>Office Theme</vt:lpstr>
      <vt:lpstr>School of Education</vt:lpstr>
      <vt:lpstr>Agenda</vt:lpstr>
      <vt:lpstr>Assumptions</vt:lpstr>
      <vt:lpstr>Assumptions</vt:lpstr>
      <vt:lpstr>Assumptions</vt:lpstr>
      <vt:lpstr>Mission Statement and Values</vt:lpstr>
      <vt:lpstr>Core Values</vt:lpstr>
      <vt:lpstr>Goals</vt:lpstr>
      <vt:lpstr>Strategic Initiatives and Priorities (short-term)</vt:lpstr>
      <vt:lpstr>PowerPoint Presentation</vt:lpstr>
      <vt:lpstr>Opportunities &amp; Challenges</vt:lpstr>
      <vt:lpstr>Opportunities &amp; Challenges</vt:lpstr>
      <vt:lpstr>Opportunities &amp; Challenges</vt:lpstr>
      <vt:lpstr>Getting There</vt:lpstr>
      <vt:lpstr>Updates to Dean’s Office Suite</vt:lpstr>
      <vt:lpstr>PowerPoint Presentation</vt:lpstr>
      <vt:lpstr>Update on International Visits from the Year</vt:lpstr>
      <vt:lpstr>Themes for requests</vt:lpstr>
      <vt:lpstr>In Memoriam</vt:lpstr>
      <vt:lpstr>Where our funding goes</vt:lpstr>
      <vt:lpstr>Where our funding comes from</vt:lpstr>
      <vt:lpstr>General Fund Trends</vt:lpstr>
      <vt:lpstr>Spring 2019 Course Enrollment Table</vt:lpstr>
      <vt:lpstr>Who Teaches Under Enrolled Sections?</vt:lpstr>
      <vt:lpstr>Sponsored Research Trends</vt:lpstr>
      <vt:lpstr>PowerPoint Presentation</vt:lpstr>
      <vt:lpstr>PowerPoint Presentation</vt:lpstr>
      <vt:lpstr>Creative Paths to Peace</vt:lpstr>
      <vt:lpstr>Proffitt</vt:lpstr>
      <vt:lpstr>Proffitt Summer Faculty Fellowship</vt:lpstr>
      <vt:lpstr>2018-19 R&amp;D Events</vt:lpstr>
      <vt:lpstr>Ed.D. Program Revisions</vt:lpstr>
      <vt:lpstr>Other News</vt:lpstr>
      <vt:lpstr>PowerPoint Presentation</vt:lpstr>
      <vt:lpstr>Q&amp;A - Discussion</vt:lpstr>
      <vt:lpstr>Other faculty updates</vt:lpstr>
      <vt:lpstr>PowerPoint Presentation</vt:lpstr>
      <vt:lpstr>Lunch on atrium balcony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279</cp:revision>
  <cp:lastPrinted>2019-03-28T20:16:39Z</cp:lastPrinted>
  <dcterms:created xsi:type="dcterms:W3CDTF">2010-04-12T23:12:02Z</dcterms:created>
  <dcterms:modified xsi:type="dcterms:W3CDTF">2019-03-29T13:11:39Z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