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27" r:id="rId1"/>
    <p:sldMasterId id="2147483939" r:id="rId2"/>
  </p:sldMasterIdLst>
  <p:notesMasterIdLst>
    <p:notesMasterId r:id="rId64"/>
  </p:notesMasterIdLst>
  <p:handoutMasterIdLst>
    <p:handoutMasterId r:id="rId65"/>
  </p:handoutMasterIdLst>
  <p:sldIdLst>
    <p:sldId id="279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277" r:id="rId39"/>
    <p:sldId id="273" r:id="rId40"/>
    <p:sldId id="264" r:id="rId41"/>
    <p:sldId id="266" r:id="rId42"/>
    <p:sldId id="268" r:id="rId43"/>
    <p:sldId id="269" r:id="rId44"/>
    <p:sldId id="270" r:id="rId45"/>
    <p:sldId id="274" r:id="rId46"/>
    <p:sldId id="275" r:id="rId47"/>
    <p:sldId id="276" r:id="rId48"/>
    <p:sldId id="325" r:id="rId49"/>
    <p:sldId id="257" r:id="rId50"/>
    <p:sldId id="260" r:id="rId51"/>
    <p:sldId id="258" r:id="rId52"/>
    <p:sldId id="261" r:id="rId53"/>
    <p:sldId id="259" r:id="rId54"/>
    <p:sldId id="263" r:id="rId55"/>
    <p:sldId id="262" r:id="rId56"/>
    <p:sldId id="318" r:id="rId57"/>
    <p:sldId id="319" r:id="rId58"/>
    <p:sldId id="320" r:id="rId59"/>
    <p:sldId id="321" r:id="rId60"/>
    <p:sldId id="322" r:id="rId61"/>
    <p:sldId id="323" r:id="rId62"/>
    <p:sldId id="324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6E70"/>
    <a:srgbClr val="A9C9FF"/>
    <a:srgbClr val="F3F3F3"/>
    <a:srgbClr val="F8F3D2"/>
    <a:srgbClr val="7D110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3" autoAdjust="0"/>
    <p:restoredTop sz="90815" autoAdjust="0"/>
  </p:normalViewPr>
  <p:slideViewPr>
    <p:cSldViewPr>
      <p:cViewPr>
        <p:scale>
          <a:sx n="100" d="100"/>
          <a:sy n="100" d="100"/>
        </p:scale>
        <p:origin x="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1355472926995487E-2"/>
          <c:y val="3.3898305084745832E-2"/>
          <c:w val="0.8263953290560907"/>
          <c:h val="0.8219820721562347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2007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5.3846153846153814E-2"/>
                </c:manualLayout>
              </c:layout>
              <c:showVal val="1"/>
            </c:dLbl>
            <c:dLbl>
              <c:idx val="1"/>
              <c:layout>
                <c:manualLayout>
                  <c:x val="-3.0864197530864296E-3"/>
                  <c:y val="5.1282051282051294E-2"/>
                </c:manualLayout>
              </c:layout>
              <c:showVal val="1"/>
            </c:dLbl>
            <c:dLbl>
              <c:idx val="2"/>
              <c:layout>
                <c:manualLayout>
                  <c:x val="-3.0864197530864296E-3"/>
                  <c:y val="7.9487179487179482E-2"/>
                </c:manualLayout>
              </c:layout>
              <c:showVal val="1"/>
            </c:dLbl>
            <c:showVal val="1"/>
          </c:dLbls>
          <c:cat>
            <c:strRef>
              <c:f>Sheet1!$A$2:$A$5</c:f>
              <c:strCache>
                <c:ptCount val="4"/>
                <c:pt idx="0">
                  <c:v>September</c:v>
                </c:pt>
                <c:pt idx="1">
                  <c:v>October</c:v>
                </c:pt>
                <c:pt idx="2">
                  <c:v>November</c:v>
                </c:pt>
                <c:pt idx="3">
                  <c:v>December*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31</c:v>
                </c:pt>
                <c:pt idx="1">
                  <c:v>80</c:v>
                </c:pt>
                <c:pt idx="2">
                  <c:v>234</c:v>
                </c:pt>
                <c:pt idx="3">
                  <c:v>70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2008</c:v>
                </c:pt>
              </c:strCache>
            </c:strRef>
          </c:tx>
          <c:dLbls>
            <c:dLbl>
              <c:idx val="0"/>
              <c:layout>
                <c:manualLayout>
                  <c:x val="-3.0864197530864296E-3"/>
                  <c:y val="5.3846153846153912E-2"/>
                </c:manualLayout>
              </c:layout>
              <c:showVal val="1"/>
            </c:dLbl>
            <c:dLbl>
              <c:idx val="1"/>
              <c:layout>
                <c:manualLayout>
                  <c:x val="5.6583708480089377E-17"/>
                  <c:y val="5.3846153846153912E-2"/>
                </c:manualLayout>
              </c:layout>
              <c:showVal val="1"/>
            </c:dLbl>
            <c:dLbl>
              <c:idx val="2"/>
              <c:layout>
                <c:manualLayout>
                  <c:x val="1.5432098765432154E-3"/>
                  <c:y val="7.4358974358974567E-2"/>
                </c:manualLayout>
              </c:layout>
              <c:showVal val="1"/>
            </c:dLbl>
            <c:showVal val="1"/>
          </c:dLbls>
          <c:cat>
            <c:strRef>
              <c:f>Sheet1!$A$2:$A$5</c:f>
              <c:strCache>
                <c:ptCount val="4"/>
                <c:pt idx="0">
                  <c:v>September</c:v>
                </c:pt>
                <c:pt idx="1">
                  <c:v>October</c:v>
                </c:pt>
                <c:pt idx="2">
                  <c:v>November</c:v>
                </c:pt>
                <c:pt idx="3">
                  <c:v>December*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25</c:v>
                </c:pt>
                <c:pt idx="1">
                  <c:v>81</c:v>
                </c:pt>
                <c:pt idx="2">
                  <c:v>260</c:v>
                </c:pt>
                <c:pt idx="3">
                  <c:v>68</c:v>
                </c:pt>
              </c:numCache>
            </c:numRef>
          </c:val>
        </c:ser>
        <c:axId val="33994624"/>
        <c:axId val="38585472"/>
      </c:barChart>
      <c:catAx>
        <c:axId val="339946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</a:t>
                </a:r>
              </a:p>
            </c:rich>
          </c:tx>
        </c:title>
        <c:majorTickMark val="none"/>
        <c:tickLblPos val="nextTo"/>
        <c:crossAx val="38585472"/>
        <c:crosses val="autoZero"/>
        <c:auto val="1"/>
        <c:lblAlgn val="ctr"/>
        <c:lblOffset val="100"/>
      </c:catAx>
      <c:valAx>
        <c:axId val="3858547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Applications</a:t>
                </a:r>
                <a:r>
                  <a:rPr lang="en-US" baseline="0"/>
                  <a:t> Received</a:t>
                </a:r>
              </a:p>
            </c:rich>
          </c:tx>
          <c:layout>
            <c:manualLayout>
              <c:xMode val="edge"/>
              <c:yMode val="edge"/>
              <c:x val="2.9510395707578851E-2"/>
              <c:y val="0.23764007759899591"/>
            </c:manualLayout>
          </c:layout>
        </c:title>
        <c:numFmt formatCode="General" sourceLinked="1"/>
        <c:tickLblPos val="nextTo"/>
        <c:crossAx val="33994624"/>
        <c:crosses val="autoZero"/>
        <c:crossBetween val="between"/>
      </c:valAx>
    </c:plotArea>
    <c:legend>
      <c:legendPos val="r"/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</cdr:x>
      <cdr:y>0.03077</cdr:y>
    </cdr:from>
    <cdr:to>
      <cdr:x>0.80556</cdr:x>
      <cdr:y>0.66154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72200" y="152400"/>
          <a:ext cx="457200" cy="3124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0.75509</cdr:x>
      <cdr:y>0.03077</cdr:y>
    </cdr:from>
    <cdr:to>
      <cdr:x>0.81142</cdr:x>
      <cdr:y>0.66761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6214056" y="152399"/>
          <a:ext cx="463640" cy="315425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>
          <a:solidFill>
            <a:schemeClr val="accent1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0.81299</cdr:x>
      <cdr:y>0.03077</cdr:y>
    </cdr:from>
    <cdr:to>
      <cdr:x>0.87037</cdr:x>
      <cdr:y>0.69231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6690575" y="152400"/>
          <a:ext cx="472225" cy="32766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0.0463</cdr:x>
      <cdr:y>0.04971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0" y="0"/>
          <a:ext cx="38100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en-US" sz="1000" dirty="0" smtClean="0"/>
            <a:t>68</a:t>
          </a:r>
          <a:endParaRPr lang="en-US" sz="1000" dirty="0"/>
        </a:p>
      </cdr:txBody>
    </cdr:sp>
  </cdr:relSizeAnchor>
  <cdr:relSizeAnchor xmlns:cdr="http://schemas.openxmlformats.org/drawingml/2006/chartDrawing">
    <cdr:from>
      <cdr:x>0.75</cdr:x>
      <cdr:y>0.6</cdr:y>
    </cdr:from>
    <cdr:to>
      <cdr:x>0.81481</cdr:x>
      <cdr:y>0.67692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172200" y="2971800"/>
          <a:ext cx="533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0.0463</cdr:x>
      <cdr:y>0.04971</cdr:y>
    </cdr:to>
    <cdr:sp macro="" textlink="">
      <cdr:nvSpPr>
        <cdr:cNvPr id="7" name="TextBox 4"/>
        <cdr:cNvSpPr txBox="1"/>
      </cdr:nvSpPr>
      <cdr:spPr>
        <a:xfrm xmlns:a="http://schemas.openxmlformats.org/drawingml/2006/main">
          <a:off x="0" y="0"/>
          <a:ext cx="38100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en-US" sz="1000" dirty="0" smtClean="0"/>
            <a:t>68</a:t>
          </a:r>
          <a:endParaRPr lang="en-US" sz="10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0.0463</cdr:x>
      <cdr:y>0.04971</cdr:y>
    </cdr:to>
    <cdr:sp macro="" textlink="">
      <cdr:nvSpPr>
        <cdr:cNvPr id="8" name="TextBox 4"/>
        <cdr:cNvSpPr txBox="1"/>
      </cdr:nvSpPr>
      <cdr:spPr>
        <a:xfrm xmlns:a="http://schemas.openxmlformats.org/drawingml/2006/main">
          <a:off x="0" y="0"/>
          <a:ext cx="38100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en-US" sz="1000" dirty="0" smtClean="0"/>
            <a:t>68</a:t>
          </a:r>
          <a:endParaRPr lang="en-US" sz="10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0.0463</cdr:x>
      <cdr:y>0.04971</cdr:y>
    </cdr:to>
    <cdr:sp macro="" textlink="">
      <cdr:nvSpPr>
        <cdr:cNvPr id="9" name="TextBox 4"/>
        <cdr:cNvSpPr txBox="1"/>
      </cdr:nvSpPr>
      <cdr:spPr>
        <a:xfrm xmlns:a="http://schemas.openxmlformats.org/drawingml/2006/main">
          <a:off x="0" y="0"/>
          <a:ext cx="38100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en-US" sz="1000" dirty="0" smtClean="0"/>
            <a:t>68</a:t>
          </a:r>
          <a:endParaRPr lang="en-US" sz="1000" dirty="0"/>
        </a:p>
      </cdr:txBody>
    </cdr:sp>
  </cdr:relSizeAnchor>
  <cdr:relSizeAnchor xmlns:cdr="http://schemas.openxmlformats.org/drawingml/2006/chartDrawing">
    <cdr:from>
      <cdr:x>0.75926</cdr:x>
      <cdr:y>0.67692</cdr:y>
    </cdr:from>
    <cdr:to>
      <cdr:x>0.7963</cdr:x>
      <cdr:y>0.72308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248400" y="3352800"/>
          <a:ext cx="304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dirty="0" smtClean="0">
              <a:solidFill>
                <a:schemeClr val="tx1"/>
              </a:solidFill>
            </a:rPr>
            <a:t>70</a:t>
          </a:r>
          <a:endParaRPr lang="en-US" sz="12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C76C8C78-53E1-47E4-883C-5E4E5EA91BAB}" type="datetimeFigureOut">
              <a:rPr lang="en-US"/>
              <a:pPr>
                <a:defRPr/>
              </a:pPr>
              <a:t>7/20/2009</a:t>
            </a:fld>
            <a:endParaRPr lang="en-US"/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6FB5E12D-CA27-4E97-856D-C06091BD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i="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i="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5377C7FA-AF93-457A-AF43-12A3D4987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</a:endParaRPr>
          </a:p>
        </p:txBody>
      </p:sp>
      <p:sp>
        <p:nvSpPr>
          <p:cNvPr id="2765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A74CB6-7348-470D-B975-D57939F901FD}" type="slidenum">
              <a:rPr lang="en-US" sz="1200" i="0">
                <a:cs typeface="Arial" charset="0"/>
              </a:rPr>
              <a:pPr algn="r"/>
              <a:t>10</a:t>
            </a:fld>
            <a:endParaRPr lang="en-US" sz="1200" i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DE4D8E-BC5D-4C50-A0BA-02F80789B9D6}" type="slidenum">
              <a:rPr lang="en-US" smtClean="0">
                <a:ea typeface="ＭＳ Ｐゴシック"/>
                <a:cs typeface="ＭＳ Ｐゴシック"/>
              </a:rPr>
              <a:pPr/>
              <a:t>51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8AEE44-9FB1-41A7-B1E6-A182D02922DF}" type="slidenum">
              <a:rPr lang="en-US" smtClean="0">
                <a:ea typeface="ＭＳ Ｐゴシック"/>
                <a:cs typeface="ＭＳ Ｐゴシック"/>
              </a:rPr>
              <a:pPr/>
              <a:t>52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B81F8C-1DE0-41B3-810D-056A95E4BD53}" type="slidenum">
              <a:rPr lang="en-US" smtClean="0">
                <a:ea typeface="ＭＳ Ｐゴシック"/>
                <a:cs typeface="ＭＳ Ｐゴシック"/>
              </a:rPr>
              <a:pPr/>
              <a:t>53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520B0-92BC-428B-913B-84F668C3836D}" type="slidenum">
              <a:rPr lang="en-US" smtClean="0">
                <a:ea typeface="ＭＳ Ｐゴシック"/>
                <a:cs typeface="ＭＳ Ｐゴシック"/>
              </a:rPr>
              <a:pPr/>
              <a:t>54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ea typeface="ＭＳ Ｐゴシック"/>
            </a:endParaRPr>
          </a:p>
        </p:txBody>
      </p:sp>
      <p:sp>
        <p:nvSpPr>
          <p:cNvPr id="8704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F99D67-6F4B-484B-AEA6-CA22C4A32D9A}" type="slidenum">
              <a:rPr lang="en-US" sz="1200" i="0">
                <a:latin typeface="Calibri" pitchFamily="34" charset="0"/>
              </a:rPr>
              <a:pPr algn="r"/>
              <a:t>55</a:t>
            </a:fld>
            <a:endParaRPr lang="en-US" sz="1200" i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ea typeface="ＭＳ Ｐゴシック"/>
            </a:endParaRPr>
          </a:p>
        </p:txBody>
      </p:sp>
      <p:sp>
        <p:nvSpPr>
          <p:cNvPr id="8909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684E9C8-CB58-491D-97E4-1853064756CF}" type="slidenum">
              <a:rPr lang="en-US" sz="1200" i="0">
                <a:latin typeface="Calibri" pitchFamily="34" charset="0"/>
              </a:rPr>
              <a:pPr algn="r"/>
              <a:t>56</a:t>
            </a:fld>
            <a:endParaRPr lang="en-US" sz="1200" i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>
                <a:ea typeface="ＭＳ Ｐゴシック"/>
              </a:rPr>
              <a:t>Program review process – SPA more informative and beneficial to continuous improvement</a:t>
            </a:r>
          </a:p>
          <a:p>
            <a:pPr>
              <a:spcBef>
                <a:spcPct val="0"/>
              </a:spcBef>
            </a:pPr>
            <a:endParaRPr lang="en-US" smtClean="0">
              <a:ea typeface="ＭＳ Ｐゴシック"/>
            </a:endParaRPr>
          </a:p>
          <a:p>
            <a:pPr>
              <a:spcBef>
                <a:spcPct val="0"/>
              </a:spcBef>
            </a:pPr>
            <a:r>
              <a:rPr lang="en-US" smtClean="0">
                <a:ea typeface="ＭＳ Ｐゴシック"/>
              </a:rPr>
              <a:t>Trends in issues to address: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ＭＳ Ｐゴシック"/>
              </a:rPr>
              <a:t>	-  need for alignment of assessments and/or rubrics to specific professional standards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ＭＳ Ｐゴシック"/>
              </a:rPr>
              <a:t>	- development or refinement of assessments measuring candidate impact on student learning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ＭＳ Ｐゴシック"/>
              </a:rPr>
              <a:t>	- presentation of student assessment data across rubric indicators and possible scores</a:t>
            </a:r>
          </a:p>
        </p:txBody>
      </p:sp>
      <p:sp>
        <p:nvSpPr>
          <p:cNvPr id="911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0C415A5-5140-408E-9608-F825C6FD9BF0}" type="slidenum">
              <a:rPr lang="en-US" sz="1200" i="0">
                <a:latin typeface="Calibri" pitchFamily="34" charset="0"/>
              </a:rPr>
              <a:pPr algn="r"/>
              <a:t>57</a:t>
            </a:fld>
            <a:endParaRPr lang="en-US" sz="1200" i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>
                <a:ea typeface="ＭＳ Ｐゴシック"/>
              </a:rPr>
              <a:t>Standard One  No information required IF programs have been approved through a program review process.  This section will include information about a few undergraduate license addition programs and the education advanced programs.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ＭＳ Ｐゴシック"/>
              </a:rPr>
              <a:t>Standard Two  Information re: our UAS; great deal of work has been done on the advanced UAS this semester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ＭＳ Ｐゴシック"/>
              </a:rPr>
              <a:t>Standard Four  Includes information not only re: curriculum, but also candidates experience with diverse faculty, diverse peers and diverse students in schools</a:t>
            </a:r>
          </a:p>
        </p:txBody>
      </p:sp>
      <p:sp>
        <p:nvSpPr>
          <p:cNvPr id="9318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BCADD35-2FF8-4774-9F84-89D44CAC383A}" type="slidenum">
              <a:rPr lang="en-US" sz="1200" i="0">
                <a:latin typeface="Calibri" pitchFamily="34" charset="0"/>
              </a:rPr>
              <a:pPr algn="r"/>
              <a:t>58</a:t>
            </a:fld>
            <a:endParaRPr lang="en-US" sz="1200" i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ea typeface="ＭＳ Ｐゴシック"/>
            </a:endParaRPr>
          </a:p>
        </p:txBody>
      </p:sp>
      <p:sp>
        <p:nvSpPr>
          <p:cNvPr id="9523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2027B7A-8458-498B-9268-52F0DA987348}" type="slidenum">
              <a:rPr lang="en-US" sz="1200" i="0">
                <a:latin typeface="Calibri" pitchFamily="34" charset="0"/>
              </a:rPr>
              <a:pPr algn="r"/>
              <a:t>59</a:t>
            </a:fld>
            <a:endParaRPr lang="en-US" sz="1200" i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ea typeface="ＭＳ Ｐゴシック"/>
            </a:endParaRPr>
          </a:p>
        </p:txBody>
      </p:sp>
      <p:sp>
        <p:nvSpPr>
          <p:cNvPr id="9728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0C1B116-63BD-438C-9752-305CD01EB9E6}" type="slidenum">
              <a:rPr lang="en-US" sz="1200" i="0">
                <a:latin typeface="Calibri" pitchFamily="34" charset="0"/>
              </a:rPr>
              <a:pPr algn="r"/>
              <a:t>60</a:t>
            </a:fld>
            <a:endParaRPr lang="en-US" sz="1200" i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ea typeface="ＭＳ Ｐゴシック"/>
            </a:endParaRPr>
          </a:p>
        </p:txBody>
      </p:sp>
      <p:sp>
        <p:nvSpPr>
          <p:cNvPr id="430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F473F3C-6DFB-4C7C-9E42-DF2951D1211C}" type="slidenum">
              <a:rPr lang="en-US" sz="1200" i="0">
                <a:latin typeface="Calibri" pitchFamily="34" charset="0"/>
              </a:rPr>
              <a:pPr algn="r"/>
              <a:t>24</a:t>
            </a:fld>
            <a:endParaRPr lang="en-US" sz="1200" i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>
                <a:ea typeface="ＭＳ Ｐゴシック"/>
              </a:rPr>
              <a:t>NCATE reviewers will rely on Web for initial preparation for the visit.  Presence needs to be clear and current.  A part of that is inclusion of faculty profiles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ＭＳ Ｐゴシック"/>
              </a:rPr>
              <a:t>Identification of rubric software is ongoing, given lessons learned from professional association program reviews.  Plan to pilot use of irubric this spring.  More long term discussions/strategies will be conducted with On Course.</a:t>
            </a:r>
          </a:p>
        </p:txBody>
      </p:sp>
      <p:sp>
        <p:nvSpPr>
          <p:cNvPr id="9933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5FFF6C-84DB-4CE1-807F-C171B18B7EDF}" type="slidenum">
              <a:rPr lang="en-US" sz="1200" i="0">
                <a:latin typeface="Calibri" pitchFamily="34" charset="0"/>
              </a:rPr>
              <a:pPr algn="r"/>
              <a:t>61</a:t>
            </a:fld>
            <a:endParaRPr lang="en-US" sz="1200" i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ea typeface="ＭＳ Ｐゴシック"/>
            </a:endParaRPr>
          </a:p>
        </p:txBody>
      </p:sp>
      <p:sp>
        <p:nvSpPr>
          <p:cNvPr id="450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F9CA6D0-FDC2-4542-A3D0-F25A85291323}" type="slidenum">
              <a:rPr lang="en-US" sz="1200" i="0">
                <a:latin typeface="Calibri" pitchFamily="34" charset="0"/>
              </a:rPr>
              <a:pPr algn="r"/>
              <a:t>25</a:t>
            </a:fld>
            <a:endParaRPr lang="en-US" sz="1200" i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ea typeface="ＭＳ Ｐゴシック"/>
            </a:endParaRPr>
          </a:p>
        </p:txBody>
      </p:sp>
      <p:sp>
        <p:nvSpPr>
          <p:cNvPr id="4813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E717B9B-E5E9-469A-B4D1-27FE64CBA110}" type="slidenum">
              <a:rPr lang="en-US" sz="1200" i="0">
                <a:latin typeface="Calibri" pitchFamily="34" charset="0"/>
              </a:rPr>
              <a:pPr algn="r"/>
              <a:t>27</a:t>
            </a:fld>
            <a:endParaRPr lang="en-US" sz="1200" i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ea typeface="ＭＳ Ｐゴシック"/>
            </a:endParaRPr>
          </a:p>
        </p:txBody>
      </p:sp>
      <p:sp>
        <p:nvSpPr>
          <p:cNvPr id="5427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A0EB0A7-0475-44DF-BBDF-B5C5DFA0F1F0}" type="slidenum">
              <a:rPr lang="en-US" sz="1200" i="0">
                <a:latin typeface="Calibri" pitchFamily="34" charset="0"/>
              </a:rPr>
              <a:pPr algn="r"/>
              <a:t>32</a:t>
            </a:fld>
            <a:endParaRPr lang="en-US" sz="1200" i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ea typeface="ＭＳ Ｐゴシック"/>
            </a:endParaRPr>
          </a:p>
        </p:txBody>
      </p:sp>
      <p:sp>
        <p:nvSpPr>
          <p:cNvPr id="5734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851D1BA-88A2-4B6F-834D-A8F8A5281185}" type="slidenum">
              <a:rPr lang="en-US" sz="1200" i="0">
                <a:latin typeface="Calibri" pitchFamily="34" charset="0"/>
              </a:rPr>
              <a:pPr algn="r"/>
              <a:t>34</a:t>
            </a:fld>
            <a:endParaRPr lang="en-US" sz="1200" i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ea typeface="ＭＳ Ｐゴシック"/>
            </a:endParaRPr>
          </a:p>
        </p:txBody>
      </p:sp>
      <p:sp>
        <p:nvSpPr>
          <p:cNvPr id="5939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C5C9BFD-CE20-421D-8BCE-007EF0730E74}" type="slidenum">
              <a:rPr lang="en-US" sz="1200" i="0">
                <a:latin typeface="Calibri" pitchFamily="34" charset="0"/>
              </a:rPr>
              <a:pPr algn="r"/>
              <a:t>35</a:t>
            </a:fld>
            <a:endParaRPr lang="en-US" sz="1200" i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B16F7F-B0DA-4380-ACBB-297274697F12}" type="slidenum">
              <a:rPr lang="en-US" smtClean="0">
                <a:ea typeface="ＭＳ Ｐゴシック"/>
                <a:cs typeface="ＭＳ Ｐゴシック"/>
              </a:rPr>
              <a:pPr/>
              <a:t>48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7373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365A0-EC67-4951-82D6-9B0D0BD9C244}" type="slidenum">
              <a:rPr lang="en-US" smtClean="0">
                <a:ea typeface="ＭＳ Ｐゴシック"/>
                <a:cs typeface="ＭＳ Ｐゴシック"/>
              </a:rPr>
              <a:pPr/>
              <a:t>50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</p:grpSp>
      <p:sp>
        <p:nvSpPr>
          <p:cNvPr id="9628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628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158DA-1385-464E-ACFF-60BCEF75B639}" type="datetime4">
              <a:rPr lang="en-US"/>
              <a:pPr>
                <a:defRPr/>
              </a:pPr>
              <a:t>July 20, 2009</a:t>
            </a:fld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81D6C-BE00-486B-A130-3361E60C4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7E6FD-BCE1-47AF-ABC3-80C761655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5B7F5-CC64-4E26-AC74-87DC37707BCD}" type="datetime4">
              <a:rPr lang="en-US"/>
              <a:pPr>
                <a:defRPr/>
              </a:pPr>
              <a:t>July 20, 2009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F62F8-8CB7-41F9-910F-DD4724AF1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9A3F5-5F0D-445B-B9FF-B80F93428BA4}" type="datetime4">
              <a:rPr lang="en-US"/>
              <a:pPr>
                <a:defRPr/>
              </a:pPr>
              <a:t>July 20, 2009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  <a:cs typeface="+mn-cs"/>
            </a:endParaRPr>
          </a:p>
        </p:txBody>
      </p:sp>
      <p:sp>
        <p:nvSpPr>
          <p:cNvPr id="6" name="Line 36"/>
          <p:cNvSpPr>
            <a:spLocks noChangeShapeType="1"/>
          </p:cNvSpPr>
          <p:nvPr/>
        </p:nvSpPr>
        <p:spPr bwMode="auto">
          <a:xfrm>
            <a:off x="0" y="4429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  <a:cs typeface="+mn-cs"/>
            </a:endParaRPr>
          </a:p>
        </p:txBody>
      </p:sp>
      <p:sp>
        <p:nvSpPr>
          <p:cNvPr id="7" name="Line 37"/>
          <p:cNvSpPr>
            <a:spLocks noChangeShapeType="1"/>
          </p:cNvSpPr>
          <p:nvPr/>
        </p:nvSpPr>
        <p:spPr bwMode="auto">
          <a:xfrm>
            <a:off x="0" y="6156325"/>
            <a:ext cx="9144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  <a:cs typeface="+mn-cs"/>
            </a:endParaRPr>
          </a:p>
        </p:txBody>
      </p:sp>
      <p:pic>
        <p:nvPicPr>
          <p:cNvPr id="8" name="Picture 40" descr="iu_h_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324600"/>
            <a:ext cx="2209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DF7A1-8B4B-4B3D-BDE1-49F0A0CC5B9A}" type="datetime4">
              <a:rPr lang="en-US"/>
              <a:pPr>
                <a:defRPr/>
              </a:pPr>
              <a:t>July 20, 2009</a:t>
            </a:fld>
            <a:endParaRPr lang="en-US" sz="1400" i="1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Customize header: View menu/Header and Footer</a:t>
            </a:r>
            <a:endParaRPr lang="en-US" sz="1400" i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D48A9-BC26-4743-8FAD-8DEB30ABB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5CC38-B67D-41A8-A087-DC046232B538}" type="datetime4">
              <a:rPr lang="en-US"/>
              <a:pPr>
                <a:defRPr/>
              </a:pPr>
              <a:t>July 20, 2009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89646-A789-434F-8AE8-8A98316F0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A680B-45A9-45CF-B657-3A1C0DEE38BA}" type="datetime4">
              <a:rPr lang="en-US"/>
              <a:pPr>
                <a:defRPr/>
              </a:pPr>
              <a:t>July 20, 2009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43363-3729-4615-BE5F-E183FA388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512B4-7460-44FA-AD6E-39AB35534AEC}" type="datetime4">
              <a:rPr lang="en-US"/>
              <a:pPr>
                <a:defRPr/>
              </a:pPr>
              <a:t>July 20, 2009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DD4B4-7F56-4B73-98CB-94FF24204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3D783-C278-4C1A-A15F-8BC7A4C73E2D}" type="datetime4">
              <a:rPr lang="en-US"/>
              <a:pPr>
                <a:defRPr/>
              </a:pPr>
              <a:t>July 20, 2009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8F23A-1DD8-4ACD-80AF-C2891C938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9C669-B557-4D86-BA71-AF7B0EA80411}" type="datetime4">
              <a:rPr lang="en-US"/>
              <a:pPr>
                <a:defRPr/>
              </a:pPr>
              <a:t>July 20, 2009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0E7B3-CFCE-4BFC-8DB0-73FE12244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3E3D2-1886-42C8-BD68-DB4F0A0C4B26}" type="datetime4">
              <a:rPr lang="en-US"/>
              <a:pPr>
                <a:defRPr/>
              </a:pPr>
              <a:t>July 20, 2009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84D88-4DE6-42DA-8CA3-CD821B032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6DDCD-82A0-4938-AE60-1DB7DA677ABC}" type="datetime4">
              <a:rPr lang="en-US"/>
              <a:pPr>
                <a:defRPr/>
              </a:pPr>
              <a:t>July 20, 2009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B729F-4469-4249-943A-CD90DA893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1DE5D-A8D1-4945-9334-14A06D734ABE}" type="datetime4">
              <a:rPr lang="en-US"/>
              <a:pPr>
                <a:defRPr/>
              </a:pPr>
              <a:t>July 20, 2009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9523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9523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9523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9523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9523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9524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9524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9524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9524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9524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9524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9524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9524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9524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9524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9525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9525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9525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9525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9525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9525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 pitchFamily="1" charset="-128"/>
                <a:cs typeface="+mn-cs"/>
              </a:endParaRPr>
            </a:p>
          </p:txBody>
        </p:sp>
      </p:grpSp>
      <p:sp>
        <p:nvSpPr>
          <p:cNvPr id="9525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525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525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i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5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i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5AC3362E-B4AF-45E9-BED3-4D4A6914C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526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i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9C973F98-E780-4541-9A38-1F27DCA6D77F}" type="datetime4">
              <a:rPr lang="en-US"/>
              <a:pPr>
                <a:defRPr/>
              </a:pPr>
              <a:t>July 20, 2009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2" r:id="rId1"/>
    <p:sldLayoutId id="2147483951" r:id="rId2"/>
    <p:sldLayoutId id="2147483950" r:id="rId3"/>
    <p:sldLayoutId id="2147483949" r:id="rId4"/>
    <p:sldLayoutId id="2147483948" r:id="rId5"/>
    <p:sldLayoutId id="2147483947" r:id="rId6"/>
    <p:sldLayoutId id="2147483946" r:id="rId7"/>
    <p:sldLayoutId id="2147483945" r:id="rId8"/>
    <p:sldLayoutId id="2147483944" r:id="rId9"/>
    <p:sldLayoutId id="2147483943" r:id="rId10"/>
    <p:sldLayoutId id="2147483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811213"/>
            <a:ext cx="7110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5588" y="1852613"/>
            <a:ext cx="711041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7315200" y="152400"/>
            <a:ext cx="16002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i="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9ADE5905-3B73-4CEB-91F2-7E72A57E052E}" type="datetime4">
              <a:rPr lang="en-US"/>
              <a:pPr>
                <a:defRPr/>
              </a:pPr>
              <a:t>July 20, 2009</a:t>
            </a:fld>
            <a:endParaRPr lang="en-US" sz="140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228600" y="152400"/>
            <a:ext cx="49530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i="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Customize header: View menu/Header and Footer</a:t>
            </a:r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iupui.edu/soe/directory/facultydetail.aspx?id=12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iupui.edu/soe/directory/facultydetail.aspx?id=11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iupui.edu/soe/directory/facultydetail.aspx?id=12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iupui.edu/soe/directory/facultydetail.aspx?id=12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iupui.edu/soe/directory/facultydetail.aspx?id=11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300">
                <a:solidFill>
                  <a:schemeClr val="tx1"/>
                </a:solidFill>
              </a:rPr>
              <a:t>WELCOME!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30388"/>
            <a:ext cx="8229600" cy="4300537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/>
              <a:t>Fall Faculty Meeting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/>
              <a:t>School of Education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/>
              <a:t>December 12, 2008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/>
              <a:t>The mission</a:t>
            </a:r>
            <a:r>
              <a:rPr lang="en-US" sz="2800"/>
              <a:t> </a:t>
            </a:r>
            <a:r>
              <a:rPr lang="en-US" sz="2400"/>
              <a:t>of the Indiana University School of Education is to improve teaching, learning, and human development in a diverse, rapidly changing and increasingly technological global society.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schoolofed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1249363"/>
          </a:xfrm>
        </p:spPr>
        <p:txBody>
          <a:bodyPr/>
          <a:lstStyle/>
          <a:p>
            <a:r>
              <a:rPr lang="en-US" sz="2000" b="0" smtClean="0">
                <a:ea typeface="ＭＳ Ｐゴシック"/>
                <a:cs typeface="ＭＳ Ｐゴシック"/>
              </a:rPr>
              <a:t>Ellen Vaughan</a:t>
            </a:r>
            <a:r>
              <a:rPr lang="en-US" sz="2000" smtClean="0">
                <a:ea typeface="ＭＳ Ｐゴシック"/>
                <a:cs typeface="ＭＳ Ｐゴシック"/>
              </a:rPr>
              <a:t>: Assistant Professor of </a:t>
            </a:r>
            <a:br>
              <a:rPr lang="en-US" sz="2000" smtClean="0">
                <a:ea typeface="ＭＳ Ｐゴシック"/>
                <a:cs typeface="ＭＳ Ｐゴシック"/>
              </a:rPr>
            </a:br>
            <a:r>
              <a:rPr lang="en-US" sz="2000" smtClean="0">
                <a:ea typeface="ＭＳ Ｐゴシック"/>
                <a:cs typeface="ＭＳ Ｐゴシック"/>
              </a:rPr>
              <a:t>Counseling Psychology in the </a:t>
            </a:r>
            <a:br>
              <a:rPr lang="en-US" sz="2000" smtClean="0">
                <a:ea typeface="ＭＳ Ｐゴシック"/>
                <a:cs typeface="ＭＳ Ｐゴシック"/>
              </a:rPr>
            </a:br>
            <a:r>
              <a:rPr lang="en-US" sz="2000" smtClean="0">
                <a:ea typeface="ＭＳ Ｐゴシック"/>
                <a:cs typeface="ＭＳ Ｐゴシック"/>
              </a:rPr>
              <a:t>Department of Counseling &amp; Educational Psychology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1524000" y="17526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schoolofed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en-US" sz="2000" b="0" smtClean="0">
                <a:ea typeface="ＭＳ Ｐゴシック"/>
                <a:cs typeface="ＭＳ Ｐゴシック"/>
              </a:rPr>
              <a:t>Keith Barton: </a:t>
            </a:r>
            <a:r>
              <a:rPr lang="en-US" sz="2000" smtClean="0">
                <a:ea typeface="ＭＳ Ｐゴシック"/>
                <a:cs typeface="ＭＳ Ｐゴシック"/>
              </a:rPr>
              <a:t>Professor of </a:t>
            </a:r>
            <a:br>
              <a:rPr lang="en-US" sz="2000" smtClean="0">
                <a:ea typeface="ＭＳ Ｐゴシック"/>
                <a:cs typeface="ＭＳ Ｐゴシック"/>
              </a:rPr>
            </a:br>
            <a:r>
              <a:rPr lang="en-US" sz="2000" smtClean="0">
                <a:ea typeface="ＭＳ Ｐゴシック"/>
                <a:cs typeface="ＭＳ Ｐゴシック"/>
              </a:rPr>
              <a:t>Social Studies Education in the </a:t>
            </a:r>
            <a:br>
              <a:rPr lang="en-US" sz="2000" smtClean="0">
                <a:ea typeface="ＭＳ Ｐゴシック"/>
                <a:cs typeface="ＭＳ Ｐゴシック"/>
              </a:rPr>
            </a:br>
            <a:r>
              <a:rPr lang="en-US" sz="2000" smtClean="0">
                <a:ea typeface="ＭＳ Ｐゴシック"/>
                <a:cs typeface="ＭＳ Ｐゴシック"/>
              </a:rPr>
              <a:t>Department of Curriculum and Instruction</a:t>
            </a:r>
          </a:p>
        </p:txBody>
      </p:sp>
      <p:pic>
        <p:nvPicPr>
          <p:cNvPr id="28675" name="Picture 2" descr="http://mail.google.com/mail/?attid=0.1&amp;disp=emb&amp;view=att&amp;th=11e273e435e25d09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895600" y="1752600"/>
            <a:ext cx="3165475" cy="4437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schoolofed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000" b="0" smtClean="0">
                <a:ea typeface="ＭＳ Ｐゴシック"/>
                <a:cs typeface="ＭＳ Ｐゴシック"/>
              </a:rPr>
              <a:t>Hsu-Min (Mina) Chiang: </a:t>
            </a:r>
            <a:r>
              <a:rPr lang="en-US" sz="2000" smtClean="0">
                <a:ea typeface="ＭＳ Ｐゴシック"/>
                <a:cs typeface="ＭＳ Ｐゴシック"/>
              </a:rPr>
              <a:t>Assistant Professor of Special Education in the </a:t>
            </a:r>
            <a:br>
              <a:rPr lang="en-US" sz="2000" smtClean="0">
                <a:ea typeface="ＭＳ Ｐゴシック"/>
                <a:cs typeface="ＭＳ Ｐゴシック"/>
              </a:rPr>
            </a:br>
            <a:r>
              <a:rPr lang="en-US" sz="2000" smtClean="0">
                <a:ea typeface="ＭＳ Ｐゴシック"/>
                <a:cs typeface="ＭＳ Ｐゴシック"/>
              </a:rPr>
              <a:t>Department of Curriculum and Instruction</a:t>
            </a: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473325" y="1852613"/>
            <a:ext cx="5214938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schoolofed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en-US" sz="2000" b="0" smtClean="0">
                <a:ea typeface="ＭＳ Ｐゴシック"/>
                <a:cs typeface="ＭＳ Ｐゴシック"/>
              </a:rPr>
              <a:t>Ben Edmonds: </a:t>
            </a:r>
            <a:r>
              <a:rPr lang="en-US" sz="2000" smtClean="0">
                <a:ea typeface="ＭＳ Ｐゴシック"/>
                <a:cs typeface="ＭＳ Ｐゴシック"/>
              </a:rPr>
              <a:t>Visiting Lecturer of </a:t>
            </a:r>
            <a:br>
              <a:rPr lang="en-US" sz="2000" smtClean="0">
                <a:ea typeface="ＭＳ Ｐゴシック"/>
                <a:cs typeface="ＭＳ Ｐゴシック"/>
              </a:rPr>
            </a:br>
            <a:r>
              <a:rPr lang="en-US" sz="2000" smtClean="0">
                <a:ea typeface="ＭＳ Ｐゴシック"/>
                <a:cs typeface="ＭＳ Ｐゴシック"/>
              </a:rPr>
              <a:t>Special Education in the </a:t>
            </a:r>
            <a:br>
              <a:rPr lang="en-US" sz="2000" smtClean="0">
                <a:ea typeface="ＭＳ Ｐゴシック"/>
                <a:cs typeface="ＭＳ Ｐゴシック"/>
              </a:rPr>
            </a:br>
            <a:r>
              <a:rPr lang="en-US" sz="2000" smtClean="0">
                <a:ea typeface="ＭＳ Ｐゴシック"/>
                <a:cs typeface="ＭＳ Ｐゴシック"/>
              </a:rPr>
              <a:t>Department of Curriculum and Instruction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endParaRPr lang="en-US" b="1" smtClean="0">
              <a:ea typeface="ＭＳ Ｐゴシック"/>
              <a:cs typeface="ＭＳ Ｐゴシック"/>
            </a:endParaRPr>
          </a:p>
          <a:p>
            <a:endParaRPr lang="en-US" b="1" smtClean="0">
              <a:ea typeface="ＭＳ Ｐゴシック"/>
              <a:cs typeface="ＭＳ Ｐゴシック"/>
            </a:endParaRPr>
          </a:p>
          <a:p>
            <a:endParaRPr lang="en-US" b="1" smtClean="0">
              <a:ea typeface="ＭＳ Ｐゴシック"/>
              <a:cs typeface="ＭＳ Ｐゴシック"/>
            </a:endParaRP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30724" name="Picture 2" descr="D:\Don's project(work)\BEN_EDMON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5240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schoolofed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152400" y="274638"/>
            <a:ext cx="8763000" cy="1249362"/>
          </a:xfrm>
        </p:spPr>
        <p:txBody>
          <a:bodyPr/>
          <a:lstStyle/>
          <a:p>
            <a:r>
              <a:rPr lang="en-US" sz="2000" b="0" smtClean="0">
                <a:ea typeface="ＭＳ Ｐゴシック"/>
                <a:cs typeface="ＭＳ Ｐゴシック"/>
              </a:rPr>
              <a:t>Adam Maltese</a:t>
            </a:r>
            <a:r>
              <a:rPr lang="en-US" sz="2000" smtClean="0">
                <a:ea typeface="ＭＳ Ｐゴシック"/>
                <a:cs typeface="ＭＳ Ｐゴシック"/>
              </a:rPr>
              <a:t>: Assistant Professor of </a:t>
            </a:r>
            <a:br>
              <a:rPr lang="en-US" sz="2000" smtClean="0">
                <a:ea typeface="ＭＳ Ｐゴシック"/>
                <a:cs typeface="ＭＳ Ｐゴシック"/>
              </a:rPr>
            </a:br>
            <a:r>
              <a:rPr lang="en-US" sz="2000" smtClean="0">
                <a:ea typeface="ＭＳ Ｐゴシック"/>
                <a:cs typeface="ＭＳ Ｐゴシック"/>
              </a:rPr>
              <a:t>Science Education in the </a:t>
            </a:r>
            <a:br>
              <a:rPr lang="en-US" sz="2000" smtClean="0">
                <a:ea typeface="ＭＳ Ｐゴシック"/>
                <a:cs typeface="ＭＳ Ｐゴシック"/>
              </a:rPr>
            </a:br>
            <a:r>
              <a:rPr lang="en-US" sz="2000" smtClean="0">
                <a:ea typeface="ＭＳ Ｐゴシック"/>
                <a:cs typeface="ＭＳ Ｐゴシック"/>
              </a:rPr>
              <a:t>Department of Curriculum and Instruction</a:t>
            </a: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473325" y="1852613"/>
            <a:ext cx="5214938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schoolofed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sz="2000" b="0" smtClean="0">
                <a:ea typeface="ＭＳ Ｐゴシック"/>
                <a:cs typeface="ＭＳ Ｐゴシック"/>
              </a:rPr>
              <a:t>Hannah Schertz:</a:t>
            </a:r>
            <a:r>
              <a:rPr lang="en-US" sz="2000" smtClean="0">
                <a:ea typeface="ＭＳ Ｐゴシック"/>
                <a:cs typeface="ＭＳ Ｐゴシック"/>
              </a:rPr>
              <a:t> Assistant Professor of </a:t>
            </a:r>
            <a:br>
              <a:rPr lang="en-US" sz="2000" smtClean="0">
                <a:ea typeface="ＭＳ Ｐゴシック"/>
                <a:cs typeface="ＭＳ Ｐゴシック"/>
              </a:rPr>
            </a:br>
            <a:r>
              <a:rPr lang="en-US" sz="2000" smtClean="0">
                <a:ea typeface="ＭＳ Ｐゴシック"/>
                <a:cs typeface="ＭＳ Ｐゴシック"/>
              </a:rPr>
              <a:t>Special Education in the </a:t>
            </a:r>
            <a:br>
              <a:rPr lang="en-US" sz="2000" smtClean="0">
                <a:ea typeface="ＭＳ Ｐゴシック"/>
                <a:cs typeface="ＭＳ Ｐゴシック"/>
              </a:rPr>
            </a:br>
            <a:r>
              <a:rPr lang="en-US" sz="2000" smtClean="0">
                <a:ea typeface="ＭＳ Ｐゴシック"/>
                <a:cs typeface="ＭＳ Ｐゴシック"/>
              </a:rPr>
              <a:t>Department of Curriculum and Instruction 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18288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schoolofed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en-US" sz="2000" b="0" smtClean="0">
                <a:ea typeface="ＭＳ Ｐゴシック"/>
                <a:cs typeface="ＭＳ Ｐゴシック"/>
              </a:rPr>
              <a:t>Karl Swenson: </a:t>
            </a:r>
            <a:r>
              <a:rPr lang="en-US" sz="2000" smtClean="0">
                <a:ea typeface="ＭＳ Ｐゴシック"/>
                <a:cs typeface="ＭＳ Ｐゴシック"/>
              </a:rPr>
              <a:t>Visiting Lecturer of </a:t>
            </a:r>
            <a:br>
              <a:rPr lang="en-US" sz="2000" smtClean="0">
                <a:ea typeface="ＭＳ Ｐゴシック"/>
                <a:cs typeface="ＭＳ Ｐゴシック"/>
              </a:rPr>
            </a:br>
            <a:r>
              <a:rPr lang="en-US" sz="2000" smtClean="0">
                <a:ea typeface="ＭＳ Ｐゴシック"/>
                <a:cs typeface="ＭＳ Ｐゴシック"/>
              </a:rPr>
              <a:t>Special Education in the </a:t>
            </a:r>
            <a:br>
              <a:rPr lang="en-US" sz="2000" smtClean="0">
                <a:ea typeface="ＭＳ Ｐゴシック"/>
                <a:cs typeface="ＭＳ Ｐゴシック"/>
              </a:rPr>
            </a:br>
            <a:r>
              <a:rPr lang="en-US" sz="2000" smtClean="0">
                <a:ea typeface="ＭＳ Ｐゴシック"/>
                <a:cs typeface="ＭＳ Ｐゴシック"/>
              </a:rPr>
              <a:t>Department of Curriculum and Instruction 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endParaRPr lang="en-US" b="1" smtClean="0">
              <a:ea typeface="ＭＳ Ｐゴシック"/>
              <a:cs typeface="ＭＳ Ｐゴシック"/>
            </a:endParaRPr>
          </a:p>
          <a:p>
            <a:endParaRPr lang="en-US" b="1" smtClean="0">
              <a:ea typeface="ＭＳ Ｐゴシック"/>
              <a:cs typeface="ＭＳ Ｐゴシック"/>
            </a:endParaRPr>
          </a:p>
          <a:p>
            <a:endParaRPr lang="en-US" b="1" smtClean="0">
              <a:ea typeface="ＭＳ Ｐゴシック"/>
              <a:cs typeface="ＭＳ Ｐゴシック"/>
            </a:endParaRP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33796" name="Picture 2" descr="C:\Users\chclin\AppData\Local\Microsoft\Windows\Temporary Internet Files\Content.IE5\Z5LVVJAZ\KARL_SWENSON_(2)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600200"/>
            <a:ext cx="589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schoolofed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100" b="0" smtClean="0">
                <a:ea typeface="ＭＳ Ｐゴシック"/>
                <a:cs typeface="ＭＳ Ｐゴシック"/>
              </a:rPr>
              <a:t>Gary Crow</a:t>
            </a:r>
            <a:r>
              <a:rPr lang="en-US" sz="2100" smtClean="0">
                <a:ea typeface="ＭＳ Ｐゴシック"/>
                <a:cs typeface="ＭＳ Ｐゴシック"/>
              </a:rPr>
              <a:t>: Professor in the Department of Educational Leadership and Policy Studies</a:t>
            </a:r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473325" y="1852613"/>
            <a:ext cx="5214938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schoolofed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000" b="0" smtClean="0">
                <a:ea typeface="ＭＳ Ｐゴシック"/>
                <a:cs typeface="ＭＳ Ｐゴシック"/>
              </a:rPr>
              <a:t>Yonjoo Cho</a:t>
            </a:r>
            <a:r>
              <a:rPr lang="en-US" sz="2000" smtClean="0">
                <a:ea typeface="ＭＳ Ｐゴシック"/>
                <a:cs typeface="ＭＳ Ｐゴシック"/>
              </a:rPr>
              <a:t>: Assistant Professor in the </a:t>
            </a:r>
            <a:br>
              <a:rPr lang="en-US" sz="2000" smtClean="0">
                <a:ea typeface="ＭＳ Ｐゴシック"/>
                <a:cs typeface="ＭＳ Ｐゴシック"/>
              </a:rPr>
            </a:br>
            <a:r>
              <a:rPr lang="en-US" sz="2000" smtClean="0">
                <a:ea typeface="ＭＳ Ｐゴシック"/>
                <a:cs typeface="ＭＳ Ｐゴシック"/>
              </a:rPr>
              <a:t>Department of Instructional Systems Technology </a:t>
            </a: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473325" y="1852613"/>
            <a:ext cx="5214938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schoolofed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sz="2100" b="0" smtClean="0">
                <a:ea typeface="ＭＳ Ｐゴシック"/>
                <a:cs typeface="ＭＳ Ｐゴシック"/>
              </a:rPr>
              <a:t>Ray Haynes: </a:t>
            </a:r>
            <a:r>
              <a:rPr lang="en-US" sz="2100" smtClean="0">
                <a:ea typeface="ＭＳ Ｐゴシック"/>
                <a:cs typeface="ＭＳ Ｐゴシック"/>
              </a:rPr>
              <a:t>Assistant Professor in the Department of Instructional Systems Technology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473325" y="1852613"/>
            <a:ext cx="5214938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schoolofed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1524000" y="811213"/>
            <a:ext cx="7110413" cy="639762"/>
          </a:xfrm>
        </p:spPr>
        <p:txBody>
          <a:bodyPr/>
          <a:lstStyle/>
          <a:p>
            <a:r>
              <a:rPr lang="en-US" altLang="zh-TW" smtClean="0">
                <a:solidFill>
                  <a:schemeClr val="accent2"/>
                </a:solidFill>
                <a:ea typeface="新細明體"/>
                <a:cs typeface="新細明體"/>
              </a:rPr>
              <a:t>New Faculty </a:t>
            </a:r>
            <a:r>
              <a:rPr lang="en-US" altLang="zh-TW" sz="2600" i="1" smtClean="0">
                <a:solidFill>
                  <a:schemeClr val="accent2"/>
                </a:solidFill>
                <a:ea typeface="新細明體"/>
                <a:cs typeface="新細明體"/>
              </a:rPr>
              <a:t>in 2008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altLang="zh-TW" sz="2400" b="1" smtClean="0">
              <a:ea typeface="新細明體"/>
              <a:cs typeface="新細明體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sz="2400" b="1" smtClean="0">
                <a:ea typeface="新細明體"/>
                <a:cs typeface="新細明體"/>
              </a:rPr>
              <a:t>IUPUI</a:t>
            </a:r>
          </a:p>
          <a:p>
            <a:r>
              <a:rPr lang="en-US" altLang="zh-TW" sz="2200" smtClean="0">
                <a:ea typeface="新細明體"/>
                <a:cs typeface="新細明體"/>
              </a:rPr>
              <a:t>Mary Cole</a:t>
            </a:r>
          </a:p>
          <a:p>
            <a:r>
              <a:rPr lang="en-US" altLang="zh-TW" sz="2200" smtClean="0">
                <a:ea typeface="新細明體"/>
                <a:cs typeface="新細明體"/>
              </a:rPr>
              <a:t>Ryan Flessner</a:t>
            </a:r>
          </a:p>
          <a:p>
            <a:r>
              <a:rPr lang="en-US" altLang="zh-TW" sz="2200" smtClean="0">
                <a:ea typeface="新細明體"/>
                <a:cs typeface="新細明體"/>
              </a:rPr>
              <a:t>Crystal Hill</a:t>
            </a:r>
          </a:p>
          <a:p>
            <a:r>
              <a:rPr lang="en-US" altLang="zh-TW" sz="2200" smtClean="0">
                <a:ea typeface="新細明體"/>
                <a:cs typeface="新細明體"/>
              </a:rPr>
              <a:t>Jomo Mutegi</a:t>
            </a:r>
          </a:p>
          <a:p>
            <a:r>
              <a:rPr lang="en-US" altLang="zh-TW" sz="2200" smtClean="0">
                <a:ea typeface="新細明體"/>
                <a:cs typeface="新細明體"/>
              </a:rPr>
              <a:t>Jane Stephenson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200" b="1" smtClean="0">
                <a:ea typeface="新細明體"/>
                <a:cs typeface="新細明體"/>
              </a:rPr>
              <a:t>Columbus Campus</a:t>
            </a:r>
          </a:p>
          <a:p>
            <a:r>
              <a:rPr lang="en-US" altLang="zh-TW" sz="2200" smtClean="0">
                <a:ea typeface="新細明體"/>
                <a:cs typeface="新細明體"/>
              </a:rPr>
              <a:t>Dia Sekayi</a:t>
            </a:r>
          </a:p>
          <a:p>
            <a:pPr>
              <a:buFontTx/>
              <a:buNone/>
            </a:pPr>
            <a:endParaRPr lang="en-US" altLang="zh-TW" sz="2200" b="1" smtClean="0">
              <a:ea typeface="新細明體"/>
              <a:cs typeface="新細明體"/>
            </a:endParaRPr>
          </a:p>
          <a:p>
            <a:endParaRPr lang="zh-TW" altLang="en-US" smtClean="0">
              <a:ea typeface="新細明體"/>
              <a:cs typeface="新細明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schoolofed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228600" y="274638"/>
            <a:ext cx="8763000" cy="1173162"/>
          </a:xfrm>
        </p:spPr>
        <p:txBody>
          <a:bodyPr/>
          <a:lstStyle/>
          <a:p>
            <a:r>
              <a:rPr lang="en-US" sz="2000" b="0" smtClean="0">
                <a:ea typeface="ＭＳ Ｐゴシック"/>
                <a:cs typeface="ＭＳ Ｐゴシック"/>
              </a:rPr>
              <a:t>Donna Adomat</a:t>
            </a:r>
            <a:r>
              <a:rPr lang="en-US" sz="2000" smtClean="0">
                <a:ea typeface="ＭＳ Ｐゴシック"/>
                <a:cs typeface="ＭＳ Ｐゴシック"/>
              </a:rPr>
              <a:t>: Assistant Professor in the Department of Literacy, Culture, and Language Education </a:t>
            </a: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473325" y="1852613"/>
            <a:ext cx="5214938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schoolofed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325562"/>
          </a:xfrm>
        </p:spPr>
        <p:txBody>
          <a:bodyPr/>
          <a:lstStyle/>
          <a:p>
            <a:r>
              <a:rPr lang="en-US" sz="2000" b="0" smtClean="0">
                <a:ea typeface="ＭＳ Ｐゴシック"/>
                <a:cs typeface="ＭＳ Ｐゴシック"/>
              </a:rPr>
              <a:t>Carmen L. Medina</a:t>
            </a:r>
            <a:r>
              <a:rPr lang="en-US" sz="2000" smtClean="0">
                <a:ea typeface="ＭＳ Ｐゴシック"/>
                <a:cs typeface="ＭＳ Ｐゴシック"/>
              </a:rPr>
              <a:t>: Assistant Professor of Elementary Education in the Department of </a:t>
            </a:r>
            <a:r>
              <a:rPr lang="en-US" sz="2100" smtClean="0">
                <a:ea typeface="ＭＳ Ｐゴシック"/>
                <a:cs typeface="ＭＳ Ｐゴシック"/>
              </a:rPr>
              <a:t>Literacy, Culture, and Language Education </a:t>
            </a:r>
            <a:endParaRPr lang="en-US" sz="2000" smtClean="0">
              <a:ea typeface="ＭＳ Ｐゴシック"/>
              <a:cs typeface="ＭＳ Ｐゴシック"/>
            </a:endParaRP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473325" y="1852613"/>
            <a:ext cx="5214938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schoolofed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/>
            </a:r>
            <a:br>
              <a:rPr lang="en-US" smtClean="0">
                <a:ea typeface="ＭＳ Ｐゴシック"/>
                <a:cs typeface="ＭＳ Ｐゴシック"/>
              </a:rPr>
            </a:b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9939" name="Subtitle 4"/>
          <p:cNvSpPr>
            <a:spLocks noGrp="1"/>
          </p:cNvSpPr>
          <p:nvPr>
            <p:ph type="subTitle" idx="4294967295"/>
          </p:nvPr>
        </p:nvSpPr>
        <p:spPr>
          <a:xfrm>
            <a:off x="0" y="533400"/>
            <a:ext cx="9144000" cy="1066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700" b="1" smtClean="0">
                <a:ea typeface="ＭＳ Ｐゴシック"/>
                <a:cs typeface="ＭＳ Ｐゴシック"/>
              </a:rPr>
              <a:t>Beth Lewis Samuelson</a:t>
            </a:r>
            <a:r>
              <a:rPr lang="en-US" sz="2700" smtClean="0">
                <a:ea typeface="ＭＳ Ｐゴシック"/>
                <a:cs typeface="ＭＳ Ｐゴシック"/>
              </a:rPr>
              <a:t>: </a:t>
            </a:r>
            <a:r>
              <a:rPr lang="en-US" sz="2400" smtClean="0">
                <a:ea typeface="ＭＳ Ｐゴシック"/>
                <a:cs typeface="ＭＳ Ｐゴシック"/>
              </a:rPr>
              <a:t>Assistant Professor in the Department of Culture, Literacy, and Language Education</a:t>
            </a:r>
          </a:p>
        </p:txBody>
      </p:sp>
      <p:pic>
        <p:nvPicPr>
          <p:cNvPr id="3994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600200" y="1828800"/>
            <a:ext cx="603408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schoolofed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/>
            </a:r>
            <a:br>
              <a:rPr lang="en-US" smtClean="0">
                <a:ea typeface="ＭＳ Ｐゴシック"/>
                <a:cs typeface="ＭＳ Ｐゴシック"/>
              </a:rPr>
            </a:b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0963" name="Subtitle 4"/>
          <p:cNvSpPr>
            <a:spLocks noGrp="1"/>
          </p:cNvSpPr>
          <p:nvPr>
            <p:ph type="subTitle" idx="4294967295"/>
          </p:nvPr>
        </p:nvSpPr>
        <p:spPr>
          <a:xfrm>
            <a:off x="0" y="533400"/>
            <a:ext cx="9144000" cy="1066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400" b="1" smtClean="0">
                <a:ea typeface="ＭＳ Ｐゴシック"/>
                <a:cs typeface="ＭＳ Ｐゴシック"/>
              </a:rPr>
              <a:t>Gustave Weltsek: </a:t>
            </a:r>
            <a:r>
              <a:rPr lang="en-US" sz="2400" smtClean="0">
                <a:ea typeface="ＭＳ Ｐゴシック"/>
                <a:cs typeface="ＭＳ Ｐゴシック"/>
              </a:rPr>
              <a:t>Visiting Assistant Professor in the Department of Literacy, Culture, and Language Education </a:t>
            </a:r>
          </a:p>
        </p:txBody>
      </p:sp>
      <p:pic>
        <p:nvPicPr>
          <p:cNvPr id="40964" name="Picture 2" descr="http://mail.google.com/mail/?attid=0.1&amp;disp=emb&amp;view=att&amp;th=11e274dc753bba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676400"/>
            <a:ext cx="556260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457200"/>
            <a:ext cx="7772400" cy="3048000"/>
          </a:xfrm>
        </p:spPr>
        <p:txBody>
          <a:bodyPr anchor="b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/>
            </a:r>
            <a:br>
              <a:rPr lang="en-US" sz="4800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</a:br>
            <a:r>
              <a:rPr lang="en-US" sz="4800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/>
            </a:r>
            <a:br>
              <a:rPr lang="en-US" sz="4800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</a:br>
            <a:r>
              <a:rPr lang="en-US" sz="4800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/>
            </a:r>
            <a:br>
              <a:rPr lang="en-US" sz="4800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</a:br>
            <a:r>
              <a:rPr lang="en-US" sz="5300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IUPUI School of Education Updates</a:t>
            </a:r>
            <a:endParaRPr lang="en-US" sz="5300" kern="120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</a:endParaRPr>
          </a:p>
        </p:txBody>
      </p:sp>
      <p:sp>
        <p:nvSpPr>
          <p:cNvPr id="41986" name="Subtitle 2"/>
          <p:cNvSpPr>
            <a:spLocks noGrp="1"/>
          </p:cNvSpPr>
          <p:nvPr>
            <p:ph type="subTitle" idx="4294967295"/>
          </p:nvPr>
        </p:nvSpPr>
        <p:spPr>
          <a:xfrm>
            <a:off x="1722438" y="3752850"/>
            <a:ext cx="6716712" cy="1071563"/>
          </a:xfrm>
        </p:spPr>
        <p:txBody>
          <a:bodyPr lIns="45720" rIns="45720"/>
          <a:lstStyle/>
          <a:p>
            <a:pPr marL="0" indent="0" algn="ctr">
              <a:buFontTx/>
              <a:buNone/>
            </a:pPr>
            <a:endParaRPr lang="en-US" smtClean="0">
              <a:solidFill>
                <a:schemeClr val="tx2"/>
              </a:solidFill>
              <a:ea typeface="ＭＳ Ｐゴシック"/>
              <a:cs typeface="ＭＳ Ｐゴシック"/>
            </a:endParaRPr>
          </a:p>
          <a:p>
            <a:pPr marL="0" indent="0" algn="ctr">
              <a:buFontTx/>
              <a:buNone/>
            </a:pPr>
            <a:endParaRPr lang="en-US" smtClean="0">
              <a:solidFill>
                <a:schemeClr val="tx2"/>
              </a:solidFill>
              <a:ea typeface="ＭＳ Ｐゴシック"/>
              <a:cs typeface="ＭＳ Ｐゴシック"/>
            </a:endParaRPr>
          </a:p>
          <a:p>
            <a:pPr marL="0" indent="0" algn="ctr">
              <a:buFontTx/>
              <a:buNone/>
            </a:pPr>
            <a:endParaRPr lang="en-US" smtClean="0">
              <a:solidFill>
                <a:schemeClr val="tx2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163" name="Group 67"/>
          <p:cNvGraphicFramePr>
            <a:graphicFrameLocks noGrp="1"/>
          </p:cNvGraphicFramePr>
          <p:nvPr>
            <p:ph idx="4294967295"/>
          </p:nvPr>
        </p:nvGraphicFramePr>
        <p:xfrm>
          <a:off x="457200" y="1524000"/>
          <a:ext cx="8153400" cy="4494213"/>
        </p:xfrm>
        <a:graphic>
          <a:graphicData uri="http://schemas.openxmlformats.org/drawingml/2006/table">
            <a:tbl>
              <a:tblPr/>
              <a:tblGrid>
                <a:gridCol w="1500188"/>
                <a:gridCol w="1330325"/>
                <a:gridCol w="1330325"/>
                <a:gridCol w="1331912"/>
                <a:gridCol w="1289050"/>
                <a:gridCol w="1371600"/>
              </a:tblGrid>
              <a:tr h="871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Net Difference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% Change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Course Levels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144.3%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914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943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29.6%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4447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4318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3746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-572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-13.2%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2903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3153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TOTAL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8400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8516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8463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-0.6%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20762"/>
          </a:xfrm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100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FALL ‘08 </a:t>
            </a:r>
            <a:r>
              <a:rPr lang="en-US" sz="4100" u="sng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UNDERGRAD</a:t>
            </a:r>
            <a:r>
              <a:rPr lang="en-US" sz="4100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 ENROLLMENT</a:t>
            </a:r>
            <a:endParaRPr lang="en-US" sz="4100" kern="120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205" name="Group 61"/>
          <p:cNvGraphicFramePr>
            <a:graphicFrameLocks noGrp="1"/>
          </p:cNvGraphicFramePr>
          <p:nvPr>
            <p:ph idx="4294967295"/>
          </p:nvPr>
        </p:nvGraphicFramePr>
        <p:xfrm>
          <a:off x="609600" y="1066800"/>
          <a:ext cx="8001000" cy="5148263"/>
        </p:xfrm>
        <a:graphic>
          <a:graphicData uri="http://schemas.openxmlformats.org/drawingml/2006/table">
            <a:tbl>
              <a:tblPr/>
              <a:tblGrid>
                <a:gridCol w="1327150"/>
                <a:gridCol w="1327150"/>
                <a:gridCol w="1327150"/>
                <a:gridCol w="1266825"/>
                <a:gridCol w="1547813"/>
                <a:gridCol w="1204912"/>
              </a:tblGrid>
              <a:tr h="919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Net Difference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% Change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Course Levels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3182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2646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2722.5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76.5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2.9%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7.3%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33.3%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TOTAL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3413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3155.5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135.5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4.5%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92162"/>
          </a:xfrm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100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FALL ‘08 </a:t>
            </a:r>
            <a:r>
              <a:rPr lang="en-US" sz="4100" u="sng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GRADUATE</a:t>
            </a:r>
            <a:r>
              <a:rPr lang="en-US" sz="4100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 ENROLLMENT</a:t>
            </a:r>
            <a:endParaRPr lang="en-US" sz="4100" kern="120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235" name="Group 67"/>
          <p:cNvGraphicFramePr>
            <a:graphicFrameLocks noGrp="1"/>
          </p:cNvGraphicFramePr>
          <p:nvPr>
            <p:ph idx="4294967295"/>
          </p:nvPr>
        </p:nvGraphicFramePr>
        <p:xfrm>
          <a:off x="457200" y="1338263"/>
          <a:ext cx="8001000" cy="4768850"/>
        </p:xfrm>
        <a:graphic>
          <a:graphicData uri="http://schemas.openxmlformats.org/drawingml/2006/table">
            <a:tbl>
              <a:tblPr/>
              <a:tblGrid>
                <a:gridCol w="1471613"/>
                <a:gridCol w="1306512"/>
                <a:gridCol w="1304925"/>
                <a:gridCol w="1306513"/>
                <a:gridCol w="1401762"/>
                <a:gridCol w="1209675"/>
              </a:tblGrid>
              <a:tr h="915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Net Difference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% Change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Course Levels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651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803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1137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41.6%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3857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3588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3079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-509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-14.2%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3272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3449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3065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-384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-11.1%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</a:tr>
              <a:tr h="1033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TOTAL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7780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7840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7449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20762"/>
          </a:xfrm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100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Spring ‘09 </a:t>
            </a:r>
            <a:r>
              <a:rPr lang="en-US" sz="4100" u="sng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UNDERGRAD</a:t>
            </a:r>
            <a:r>
              <a:rPr lang="en-US" sz="4100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 ENROLLMENT</a:t>
            </a:r>
            <a:endParaRPr lang="en-US" sz="4100" kern="120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83" name="Group 67"/>
          <p:cNvGraphicFramePr>
            <a:graphicFrameLocks noGrp="1"/>
          </p:cNvGraphicFramePr>
          <p:nvPr>
            <p:ph idx="4294967295"/>
          </p:nvPr>
        </p:nvGraphicFramePr>
        <p:xfrm>
          <a:off x="457200" y="1371600"/>
          <a:ext cx="8001000" cy="4921250"/>
        </p:xfrm>
        <a:graphic>
          <a:graphicData uri="http://schemas.openxmlformats.org/drawingml/2006/table">
            <a:tbl>
              <a:tblPr/>
              <a:tblGrid>
                <a:gridCol w="1327150"/>
                <a:gridCol w="1327150"/>
                <a:gridCol w="1327150"/>
                <a:gridCol w="1266825"/>
                <a:gridCol w="1547813"/>
                <a:gridCol w="1204912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Net Difference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% Change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Course Levels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2358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2337.5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2374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36.5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-43.1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-2.6%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-66.7%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TOTAL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2510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2567.5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2516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-51.5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92162"/>
          </a:xfrm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100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Spring ‘09 </a:t>
            </a:r>
            <a:r>
              <a:rPr lang="en-US" sz="4100" u="sng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GRADUATE </a:t>
            </a:r>
            <a:r>
              <a:rPr lang="en-US" sz="4100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ENROLLMENT</a:t>
            </a:r>
            <a:endParaRPr lang="en-US" sz="4100" kern="120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ontent Placeholder 1"/>
          <p:cNvSpPr>
            <a:spLocks noGrp="1"/>
          </p:cNvSpPr>
          <p:nvPr>
            <p:ph idx="4294967295"/>
          </p:nvPr>
        </p:nvSpPr>
        <p:spPr>
          <a:xfrm>
            <a:off x="1525588" y="2093913"/>
            <a:ext cx="7110412" cy="3797300"/>
          </a:xfrm>
        </p:spPr>
        <p:txBody>
          <a:bodyPr/>
          <a:lstStyle/>
          <a:p>
            <a:pPr marL="365125" indent="-255588" algn="ctr">
              <a:buFontTx/>
              <a:buNone/>
            </a:pPr>
            <a:r>
              <a:rPr lang="en-US" sz="4900" b="1" u="sng" smtClean="0">
                <a:ea typeface="ＭＳ Ｐゴシック"/>
                <a:cs typeface="ＭＳ Ｐゴシック"/>
              </a:rPr>
              <a:t>Percent Change</a:t>
            </a:r>
            <a:r>
              <a:rPr lang="en-US" sz="4900" u="sng" smtClean="0">
                <a:ea typeface="ＭＳ Ｐゴシック"/>
                <a:cs typeface="ＭＳ Ｐゴシック"/>
              </a:rPr>
              <a:t>:</a:t>
            </a:r>
          </a:p>
          <a:p>
            <a:pPr marL="620713" lvl="1" indent="-228600" algn="ctr"/>
            <a:r>
              <a:rPr lang="en-US" sz="4200" smtClean="0">
                <a:ea typeface="ＭＳ Ｐゴシック"/>
                <a:cs typeface="ＭＳ Ｐゴシック"/>
              </a:rPr>
              <a:t>Fall ‘08 </a:t>
            </a:r>
            <a:r>
              <a:rPr lang="en-US" sz="4200" b="1" smtClean="0">
                <a:ea typeface="ＭＳ Ｐゴシック"/>
                <a:cs typeface="ＭＳ Ｐゴシック"/>
              </a:rPr>
              <a:t>		</a:t>
            </a:r>
            <a:r>
              <a:rPr lang="en-US" sz="4200" b="1" u="sng" smtClean="0">
                <a:ea typeface="ＭＳ Ｐゴシック"/>
                <a:cs typeface="ＭＳ Ｐゴシック"/>
              </a:rPr>
              <a:t>0.7%</a:t>
            </a:r>
          </a:p>
          <a:p>
            <a:pPr marL="620713" lvl="1" indent="-228600" algn="ctr">
              <a:buFontTx/>
              <a:buNone/>
            </a:pPr>
            <a:endParaRPr lang="en-US" sz="4200" b="1" u="sng" smtClean="0">
              <a:ea typeface="ＭＳ Ｐゴシック"/>
              <a:cs typeface="ＭＳ Ｐゴシック"/>
            </a:endParaRPr>
          </a:p>
          <a:p>
            <a:pPr marL="620713" lvl="1" indent="-228600" algn="ctr"/>
            <a:r>
              <a:rPr lang="en-US" sz="4200" smtClean="0">
                <a:ea typeface="ＭＳ Ｐゴシック"/>
                <a:cs typeface="ＭＳ Ｐゴシック"/>
              </a:rPr>
              <a:t>Spring ’09 </a:t>
            </a:r>
            <a:r>
              <a:rPr lang="en-US" sz="4200" b="1" smtClean="0">
                <a:ea typeface="ＭＳ Ｐゴシック"/>
                <a:cs typeface="ＭＳ Ｐゴシック"/>
              </a:rPr>
              <a:t>	-</a:t>
            </a:r>
            <a:r>
              <a:rPr lang="en-US" sz="4200" b="1" u="sng" smtClean="0">
                <a:ea typeface="ＭＳ Ｐゴシック"/>
                <a:cs typeface="ＭＳ Ｐゴシック"/>
              </a:rPr>
              <a:t>4.3%</a:t>
            </a:r>
          </a:p>
          <a:p>
            <a:pPr marL="365125" indent="-255588" algn="ctr">
              <a:buFontTx/>
              <a:buNone/>
            </a:pPr>
            <a:r>
              <a:rPr lang="en-US" sz="3200" i="1" smtClean="0">
                <a:ea typeface="ＭＳ Ｐゴシック"/>
                <a:cs typeface="ＭＳ Ｐゴシック"/>
              </a:rPr>
              <a:t>    (Point in Cycle 12/7/08)</a:t>
            </a:r>
            <a:r>
              <a:rPr lang="en-US" sz="4400" smtClean="0">
                <a:ea typeface="ＭＳ Ｐゴシック"/>
                <a:cs typeface="ＭＳ Ｐゴシック"/>
              </a:rPr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TOTAL CREDIT HOURS</a:t>
            </a:r>
            <a:endParaRPr lang="en-US" sz="4800" u="sng" kern="120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schoolofed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1524000" y="811213"/>
            <a:ext cx="7110413" cy="639762"/>
          </a:xfrm>
        </p:spPr>
        <p:txBody>
          <a:bodyPr/>
          <a:lstStyle/>
          <a:p>
            <a:r>
              <a:rPr lang="en-US" altLang="zh-TW" smtClean="0">
                <a:solidFill>
                  <a:schemeClr val="accent2"/>
                </a:solidFill>
                <a:ea typeface="新細明體"/>
                <a:cs typeface="新細明體"/>
              </a:rPr>
              <a:t>New Faculty </a:t>
            </a:r>
            <a:r>
              <a:rPr lang="en-US" altLang="zh-TW" sz="2600" i="1" smtClean="0">
                <a:solidFill>
                  <a:schemeClr val="accent2"/>
                </a:solidFill>
                <a:ea typeface="新細明體"/>
                <a:cs typeface="新細明體"/>
              </a:rPr>
              <a:t>in 2008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pPr>
              <a:lnSpc>
                <a:spcPct val="60000"/>
              </a:lnSpc>
              <a:buFont typeface="Wingdings" pitchFamily="2" charset="2"/>
              <a:buChar char="Ø"/>
            </a:pPr>
            <a:endParaRPr lang="en-US" altLang="zh-TW" sz="2200" b="1" smtClean="0">
              <a:ea typeface="新細明體"/>
              <a:cs typeface="新細明體"/>
            </a:endParaRPr>
          </a:p>
          <a:p>
            <a:pPr>
              <a:lnSpc>
                <a:spcPct val="60000"/>
              </a:lnSpc>
              <a:buFont typeface="Wingdings" pitchFamily="2" charset="2"/>
              <a:buChar char="Ø"/>
            </a:pPr>
            <a:endParaRPr lang="en-US" altLang="zh-TW" sz="2200" b="1" smtClean="0">
              <a:ea typeface="新細明體"/>
              <a:cs typeface="新細明體"/>
            </a:endParaRPr>
          </a:p>
          <a:p>
            <a:pPr>
              <a:lnSpc>
                <a:spcPct val="60000"/>
              </a:lnSpc>
              <a:buFont typeface="Wingdings" pitchFamily="2" charset="2"/>
              <a:buChar char="Ø"/>
            </a:pPr>
            <a:r>
              <a:rPr lang="en-US" altLang="zh-TW" sz="2200" b="1" smtClean="0">
                <a:ea typeface="新細明體"/>
                <a:cs typeface="新細明體"/>
              </a:rPr>
              <a:t>IUB</a:t>
            </a:r>
          </a:p>
          <a:p>
            <a:pPr>
              <a:lnSpc>
                <a:spcPct val="60000"/>
              </a:lnSpc>
            </a:pPr>
            <a:r>
              <a:rPr lang="en-US" altLang="zh-TW" sz="2000" smtClean="0">
                <a:ea typeface="新細明體"/>
                <a:cs typeface="新細明體"/>
              </a:rPr>
              <a:t>Ellen Vaughan</a:t>
            </a:r>
          </a:p>
          <a:p>
            <a:pPr>
              <a:lnSpc>
                <a:spcPct val="60000"/>
              </a:lnSpc>
            </a:pPr>
            <a:r>
              <a:rPr lang="en-US" altLang="zh-TW" sz="2000" smtClean="0">
                <a:ea typeface="新細明體"/>
                <a:cs typeface="新細明體"/>
              </a:rPr>
              <a:t>Keith Barton</a:t>
            </a:r>
          </a:p>
          <a:p>
            <a:pPr>
              <a:lnSpc>
                <a:spcPct val="60000"/>
              </a:lnSpc>
            </a:pPr>
            <a:r>
              <a:rPr lang="en-US" altLang="zh-TW" sz="2000" smtClean="0">
                <a:ea typeface="新細明體"/>
                <a:cs typeface="新細明體"/>
              </a:rPr>
              <a:t>Hsu-Min (Mina) Chiang</a:t>
            </a:r>
          </a:p>
          <a:p>
            <a:pPr>
              <a:lnSpc>
                <a:spcPct val="60000"/>
              </a:lnSpc>
            </a:pPr>
            <a:r>
              <a:rPr lang="en-US" altLang="zh-TW" sz="2000" smtClean="0">
                <a:ea typeface="新細明體"/>
                <a:cs typeface="新細明體"/>
              </a:rPr>
              <a:t>Ben Edmonds</a:t>
            </a:r>
          </a:p>
          <a:p>
            <a:pPr>
              <a:lnSpc>
                <a:spcPct val="60000"/>
              </a:lnSpc>
            </a:pPr>
            <a:r>
              <a:rPr lang="en-US" altLang="zh-TW" sz="2000" smtClean="0">
                <a:ea typeface="新細明體"/>
                <a:cs typeface="新細明體"/>
              </a:rPr>
              <a:t>Adam Maltese</a:t>
            </a:r>
          </a:p>
          <a:p>
            <a:pPr>
              <a:lnSpc>
                <a:spcPct val="60000"/>
              </a:lnSpc>
            </a:pPr>
            <a:r>
              <a:rPr lang="en-US" altLang="zh-TW" sz="2000" smtClean="0">
                <a:ea typeface="新細明體"/>
                <a:cs typeface="新細明體"/>
              </a:rPr>
              <a:t>Hannah Schertz</a:t>
            </a:r>
          </a:p>
          <a:p>
            <a:pPr>
              <a:lnSpc>
                <a:spcPct val="60000"/>
              </a:lnSpc>
            </a:pPr>
            <a:r>
              <a:rPr lang="en-US" altLang="zh-TW" sz="2000" smtClean="0">
                <a:ea typeface="新細明體"/>
                <a:cs typeface="新細明體"/>
              </a:rPr>
              <a:t>Karl Swenson</a:t>
            </a:r>
          </a:p>
          <a:p>
            <a:pPr>
              <a:lnSpc>
                <a:spcPct val="60000"/>
              </a:lnSpc>
            </a:pPr>
            <a:r>
              <a:rPr lang="en-US" altLang="zh-TW" sz="2000" smtClean="0">
                <a:ea typeface="新細明體"/>
                <a:cs typeface="新細明體"/>
              </a:rPr>
              <a:t>Gary Crow</a:t>
            </a:r>
          </a:p>
          <a:p>
            <a:pPr>
              <a:lnSpc>
                <a:spcPct val="60000"/>
              </a:lnSpc>
            </a:pPr>
            <a:r>
              <a:rPr lang="en-US" altLang="zh-TW" sz="2000" smtClean="0">
                <a:ea typeface="新細明體"/>
                <a:cs typeface="新細明體"/>
              </a:rPr>
              <a:t>Yonjoo Cho</a:t>
            </a:r>
          </a:p>
          <a:p>
            <a:pPr>
              <a:lnSpc>
                <a:spcPct val="60000"/>
              </a:lnSpc>
            </a:pPr>
            <a:r>
              <a:rPr lang="en-US" altLang="zh-TW" sz="2000" smtClean="0">
                <a:ea typeface="新細明體"/>
                <a:cs typeface="新細明體"/>
              </a:rPr>
              <a:t>Ray Haynes</a:t>
            </a:r>
          </a:p>
          <a:p>
            <a:pPr>
              <a:lnSpc>
                <a:spcPct val="60000"/>
              </a:lnSpc>
            </a:pPr>
            <a:r>
              <a:rPr lang="en-US" altLang="zh-TW" sz="2000" smtClean="0">
                <a:ea typeface="新細明體"/>
                <a:cs typeface="新細明體"/>
              </a:rPr>
              <a:t>Donna Adomat</a:t>
            </a:r>
          </a:p>
          <a:p>
            <a:pPr>
              <a:lnSpc>
                <a:spcPct val="60000"/>
              </a:lnSpc>
            </a:pPr>
            <a:r>
              <a:rPr lang="en-US" altLang="zh-TW" sz="2000" smtClean="0">
                <a:ea typeface="新細明體"/>
                <a:cs typeface="新細明體"/>
              </a:rPr>
              <a:t>Carmen L. Medina</a:t>
            </a:r>
          </a:p>
          <a:p>
            <a:pPr>
              <a:lnSpc>
                <a:spcPct val="60000"/>
              </a:lnSpc>
            </a:pPr>
            <a:r>
              <a:rPr lang="en-US" altLang="zh-TW" sz="2000" smtClean="0">
                <a:ea typeface="新細明體"/>
                <a:cs typeface="新細明體"/>
              </a:rPr>
              <a:t>Beth Lewis Samuelson</a:t>
            </a:r>
          </a:p>
          <a:p>
            <a:pPr>
              <a:lnSpc>
                <a:spcPct val="60000"/>
              </a:lnSpc>
            </a:pPr>
            <a:r>
              <a:rPr lang="en-US" sz="2000" smtClean="0">
                <a:ea typeface="ＭＳ Ｐゴシック"/>
                <a:cs typeface="ＭＳ Ｐゴシック"/>
              </a:rPr>
              <a:t>Gustave Weltsek</a:t>
            </a:r>
            <a:endParaRPr lang="en-US" altLang="zh-TW" sz="2000" smtClean="0">
              <a:ea typeface="新細明體"/>
              <a:cs typeface="新細明體"/>
            </a:endParaRPr>
          </a:p>
          <a:p>
            <a:pPr>
              <a:lnSpc>
                <a:spcPct val="60000"/>
              </a:lnSpc>
              <a:buFontTx/>
              <a:buNone/>
            </a:pPr>
            <a:endParaRPr lang="en-US" altLang="zh-TW" sz="2000" smtClean="0">
              <a:ea typeface="新細明體"/>
              <a:cs typeface="新細明體"/>
            </a:endParaRPr>
          </a:p>
          <a:p>
            <a:pPr>
              <a:lnSpc>
                <a:spcPct val="60000"/>
              </a:lnSpc>
            </a:pPr>
            <a:endParaRPr lang="en-US" altLang="zh-TW" sz="800" smtClean="0">
              <a:ea typeface="新細明體"/>
              <a:cs typeface="新細明體"/>
            </a:endParaRPr>
          </a:p>
          <a:p>
            <a:pPr>
              <a:lnSpc>
                <a:spcPct val="60000"/>
              </a:lnSpc>
              <a:buFont typeface="Wingdings" pitchFamily="2" charset="2"/>
              <a:buChar char="Ø"/>
            </a:pPr>
            <a:r>
              <a:rPr lang="en-US" altLang="zh-TW" sz="1900" b="1" smtClean="0">
                <a:ea typeface="新細明體"/>
                <a:cs typeface="新細明體"/>
              </a:rPr>
              <a:t>A total of 20 faculty members are joining in the School of Education. </a:t>
            </a:r>
          </a:p>
          <a:p>
            <a:pPr>
              <a:lnSpc>
                <a:spcPct val="60000"/>
              </a:lnSpc>
            </a:pPr>
            <a:endParaRPr lang="en-US" altLang="zh-TW" sz="800" b="1" smtClean="0">
              <a:ea typeface="新細明體"/>
              <a:cs typeface="新細明體"/>
            </a:endParaRPr>
          </a:p>
          <a:p>
            <a:pPr>
              <a:lnSpc>
                <a:spcPct val="60000"/>
              </a:lnSpc>
            </a:pPr>
            <a:endParaRPr lang="en-US" altLang="zh-TW" sz="800" b="1" smtClean="0">
              <a:ea typeface="新細明體"/>
              <a:cs typeface="新細明體"/>
            </a:endParaRPr>
          </a:p>
          <a:p>
            <a:pPr>
              <a:lnSpc>
                <a:spcPct val="60000"/>
              </a:lnSpc>
            </a:pPr>
            <a:endParaRPr lang="en-US" altLang="zh-TW" sz="800" b="1" smtClean="0">
              <a:ea typeface="新細明體"/>
              <a:cs typeface="新細明體"/>
            </a:endParaRPr>
          </a:p>
          <a:p>
            <a:pPr>
              <a:lnSpc>
                <a:spcPct val="60000"/>
              </a:lnSpc>
            </a:pPr>
            <a:endParaRPr lang="zh-TW" altLang="en-US" sz="800" smtClean="0">
              <a:ea typeface="新細明體"/>
              <a:cs typeface="新細明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359" name="Group 95"/>
          <p:cNvGraphicFramePr>
            <a:graphicFrameLocks noGrp="1"/>
          </p:cNvGraphicFramePr>
          <p:nvPr>
            <p:ph idx="4294967295"/>
          </p:nvPr>
        </p:nvGraphicFramePr>
        <p:xfrm>
          <a:off x="0" y="1219200"/>
          <a:ext cx="9144000" cy="5641975"/>
        </p:xfrm>
        <a:graphic>
          <a:graphicData uri="http://schemas.openxmlformats.org/drawingml/2006/table">
            <a:tbl>
              <a:tblPr/>
              <a:tblGrid>
                <a:gridCol w="1439863"/>
                <a:gridCol w="1438275"/>
                <a:gridCol w="1693862"/>
                <a:gridCol w="1524000"/>
                <a:gridCol w="1524000"/>
                <a:gridCol w="1524000"/>
              </a:tblGrid>
              <a:tr h="1060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INCOME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‘08-’09 Budget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Operational Income &amp; Expense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Projected/Encum-bered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Total Income &amp; Expense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Variance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UG Tuition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3,548,537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1,685,666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1,765,341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3,451,007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(97,530)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Grad   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3,844,070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1,857,209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1,836,873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3,694,082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(149,988)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Fees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436,400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   250,399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258,619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509,018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72,618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Subtotal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7,829,007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3,793,274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3,860,833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7,654,107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(174,900)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State Appropr.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2,314,231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578,556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1,735,675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2,314,231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Other Rev.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56,331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14,924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71,255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68,255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Indirect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24,840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15,160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40,000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Assessments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(3,026,716)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(705,706)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(2,321,010)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(3,026,716)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7,144,522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3,747,295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3,305,582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7,052,877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(91,645)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20762"/>
          </a:xfrm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BUDGET – ’08-’09 INCOME</a:t>
            </a:r>
            <a:br>
              <a:rPr lang="en-US" sz="4000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</a:br>
            <a:r>
              <a:rPr lang="en-US" sz="2400" b="0" i="1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(As of 9-30-08)</a:t>
            </a:r>
            <a:endParaRPr lang="en-US" sz="2400" kern="120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362" name="Group 74"/>
          <p:cNvGraphicFramePr>
            <a:graphicFrameLocks noGrp="1"/>
          </p:cNvGraphicFramePr>
          <p:nvPr>
            <p:ph idx="4294967295"/>
          </p:nvPr>
        </p:nvGraphicFramePr>
        <p:xfrm>
          <a:off x="0" y="914400"/>
          <a:ext cx="9144000" cy="6623050"/>
        </p:xfrm>
        <a:graphic>
          <a:graphicData uri="http://schemas.openxmlformats.org/drawingml/2006/table">
            <a:tbl>
              <a:tblPr/>
              <a:tblGrid>
                <a:gridCol w="1439863"/>
                <a:gridCol w="1438275"/>
                <a:gridCol w="1693862"/>
                <a:gridCol w="1524000"/>
                <a:gridCol w="1524000"/>
                <a:gridCol w="1524000"/>
              </a:tblGrid>
              <a:tr h="1063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EXPENSE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‘08-’09 Budget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Operational Income &amp; Expense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Projected 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Encum-bered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Total Income &amp; Expense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Variance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Compensation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6,435,119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1,384,119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4,713,585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6,097,704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337,415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Financial Aid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166,260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93,650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90,110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183,760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(17,500)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Other Exp.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396,573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111,918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348,525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460,443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(63,870)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Travel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56,000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8,434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57,566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66,000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(10,000)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Reserves &amp; Transfers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90,570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59,144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44,512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103,656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(13,086)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TOTAL EXPENSES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7,144,522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1,657,265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5,254,298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6,911,563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232,959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VARIANCE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2,090,030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(1,948,716)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141,314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141,314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BUDGET – ’08-’09 EXPENSES</a:t>
            </a:r>
            <a:br>
              <a:rPr lang="en-US" sz="4000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</a:br>
            <a:endParaRPr lang="en-US" sz="2400" kern="120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ontent Placeholder 25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65125" indent="-255588">
              <a:lnSpc>
                <a:spcPct val="80000"/>
              </a:lnSpc>
            </a:pPr>
            <a:r>
              <a:rPr lang="en-US" sz="2000" smtClean="0">
                <a:ea typeface="ＭＳ Ｐゴシック"/>
                <a:cs typeface="ＭＳ Ｐゴシック"/>
              </a:rPr>
              <a:t>Learning to Teach, Teaching to Learn Dual Licensure Teacher Education Program </a:t>
            </a:r>
          </a:p>
          <a:p>
            <a:pPr marL="365125" indent="-255588">
              <a:lnSpc>
                <a:spcPct val="80000"/>
              </a:lnSpc>
              <a:buFontTx/>
              <a:buNone/>
            </a:pPr>
            <a:r>
              <a:rPr lang="en-US" sz="2000" smtClean="0">
                <a:ea typeface="ＭＳ Ｐゴシック"/>
                <a:cs typeface="ＭＳ Ｐゴシック"/>
              </a:rPr>
              <a:t>	(Fisher, Rogan, Dare) </a:t>
            </a:r>
          </a:p>
          <a:p>
            <a:pPr marL="620713" lvl="1" indent="-228600">
              <a:lnSpc>
                <a:spcPct val="80000"/>
              </a:lnSpc>
            </a:pPr>
            <a:r>
              <a:rPr lang="en-US" sz="2000" smtClean="0">
                <a:ea typeface="ＭＳ Ｐゴシック"/>
                <a:cs typeface="ＭＳ Ｐゴシック"/>
              </a:rPr>
              <a:t>USDOE Office of Special Education Programs</a:t>
            </a:r>
          </a:p>
          <a:p>
            <a:pPr marL="620713" lvl="1" indent="-228600">
              <a:lnSpc>
                <a:spcPct val="80000"/>
              </a:lnSpc>
            </a:pPr>
            <a:endParaRPr lang="en-US" sz="2000" b="1" i="1" smtClean="0">
              <a:ea typeface="ＭＳ Ｐゴシック"/>
              <a:cs typeface="ＭＳ Ｐゴシック"/>
            </a:endParaRPr>
          </a:p>
          <a:p>
            <a:pPr marL="365125" indent="-255588">
              <a:lnSpc>
                <a:spcPct val="80000"/>
              </a:lnSpc>
            </a:pPr>
            <a:r>
              <a:rPr lang="en-US" sz="2000" smtClean="0">
                <a:ea typeface="ＭＳ Ｐゴシック"/>
                <a:cs typeface="ＭＳ Ｐゴシック"/>
              </a:rPr>
              <a:t>Examining the State of the Welcome to Learning Program in Primary Schools of Indiana- Young Audiences (Debora Hinderliter Ortloff) </a:t>
            </a:r>
          </a:p>
          <a:p>
            <a:pPr marL="620713" lvl="1" indent="-228600">
              <a:lnSpc>
                <a:spcPct val="80000"/>
              </a:lnSpc>
            </a:pPr>
            <a:r>
              <a:rPr lang="en-US" sz="2000" smtClean="0">
                <a:ea typeface="ＭＳ Ｐゴシック"/>
                <a:cs typeface="ＭＳ Ｐゴシック"/>
              </a:rPr>
              <a:t>Chase Foundation</a:t>
            </a:r>
          </a:p>
          <a:p>
            <a:pPr marL="620713" lvl="1" indent="-228600">
              <a:lnSpc>
                <a:spcPct val="80000"/>
              </a:lnSpc>
            </a:pPr>
            <a:endParaRPr lang="en-US" sz="2000" smtClean="0">
              <a:ea typeface="ＭＳ Ｐゴシック"/>
              <a:cs typeface="ＭＳ Ｐゴシック"/>
            </a:endParaRPr>
          </a:p>
          <a:p>
            <a:pPr marL="365125" indent="-255588">
              <a:lnSpc>
                <a:spcPct val="80000"/>
              </a:lnSpc>
            </a:pPr>
            <a:r>
              <a:rPr lang="en-US" sz="2000" smtClean="0">
                <a:ea typeface="ＭＳ Ｐゴシック"/>
                <a:cs typeface="ＭＳ Ｐゴシック"/>
              </a:rPr>
              <a:t>Future Promises Program (Debora Hinderliter Ortloff)</a:t>
            </a:r>
          </a:p>
          <a:p>
            <a:pPr marL="620713" lvl="1" indent="-228600">
              <a:lnSpc>
                <a:spcPct val="80000"/>
              </a:lnSpc>
            </a:pPr>
            <a:r>
              <a:rPr lang="en-US" sz="2000" smtClean="0">
                <a:ea typeface="ＭＳ Ｐゴシック"/>
                <a:cs typeface="ＭＳ Ｐゴシック"/>
              </a:rPr>
              <a:t>Women’s Fund</a:t>
            </a:r>
          </a:p>
          <a:p>
            <a:pPr marL="365125" indent="-255588">
              <a:lnSpc>
                <a:spcPct val="80000"/>
              </a:lnSpc>
            </a:pPr>
            <a:endParaRPr lang="en-US" sz="2000" b="1" i="1" smtClean="0">
              <a:ea typeface="ＭＳ Ｐゴシック"/>
              <a:cs typeface="ＭＳ Ｐゴシック"/>
            </a:endParaRPr>
          </a:p>
          <a:p>
            <a:pPr marL="365125" indent="-255588">
              <a:lnSpc>
                <a:spcPct val="80000"/>
              </a:lnSpc>
            </a:pPr>
            <a:endParaRPr lang="en-US" sz="2600" smtClean="0">
              <a:ea typeface="ＭＳ Ｐゴシック"/>
              <a:cs typeface="ＭＳ Ｐゴシック"/>
            </a:endParaRPr>
          </a:p>
          <a:p>
            <a:pPr marL="365125" indent="-255588">
              <a:lnSpc>
                <a:spcPct val="80000"/>
              </a:lnSpc>
            </a:pPr>
            <a:endParaRPr lang="en-US" sz="2600" smtClean="0">
              <a:ea typeface="ＭＳ Ｐゴシック"/>
              <a:cs typeface="ＭＳ Ｐゴシック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63550" y="311150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kern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Recently Funded Projects</a:t>
            </a:r>
            <a:endParaRPr lang="en-US" sz="4800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Content Placeholder 1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65125" indent="-255588">
              <a:lnSpc>
                <a:spcPct val="80000"/>
              </a:lnSpc>
            </a:pPr>
            <a:r>
              <a:rPr lang="en-US" sz="2000" smtClean="0">
                <a:ea typeface="ＭＳ Ｐゴシック"/>
                <a:cs typeface="ＭＳ Ｐゴシック"/>
              </a:rPr>
              <a:t>Comprehensive Teacher Education Reform for English Language Learners (Annela Teemant)</a:t>
            </a:r>
          </a:p>
          <a:p>
            <a:pPr marL="365125" indent="-255588">
              <a:lnSpc>
                <a:spcPct val="80000"/>
              </a:lnSpc>
            </a:pPr>
            <a:endParaRPr lang="en-US" sz="2000" smtClean="0">
              <a:ea typeface="ＭＳ Ｐゴシック"/>
              <a:cs typeface="ＭＳ Ｐゴシック"/>
            </a:endParaRPr>
          </a:p>
          <a:p>
            <a:pPr marL="365125" indent="-255588">
              <a:lnSpc>
                <a:spcPct val="80000"/>
              </a:lnSpc>
            </a:pPr>
            <a:r>
              <a:rPr lang="en-US" sz="2000" smtClean="0">
                <a:ea typeface="ＭＳ Ｐゴシック"/>
                <a:cs typeface="ＭＳ Ｐゴシック"/>
              </a:rPr>
              <a:t>Circle City Learning Community at George Washington Community High School (Monica Medina)</a:t>
            </a:r>
          </a:p>
          <a:p>
            <a:pPr marL="365125" indent="-255588">
              <a:lnSpc>
                <a:spcPct val="80000"/>
              </a:lnSpc>
            </a:pPr>
            <a:endParaRPr lang="en-US" sz="2000" smtClean="0">
              <a:ea typeface="ＭＳ Ｐゴシック"/>
              <a:cs typeface="ＭＳ Ｐゴシック"/>
            </a:endParaRPr>
          </a:p>
          <a:p>
            <a:pPr marL="365125" indent="-255588">
              <a:lnSpc>
                <a:spcPct val="80000"/>
              </a:lnSpc>
            </a:pPr>
            <a:r>
              <a:rPr lang="en-US" sz="2000" smtClean="0">
                <a:ea typeface="ＭＳ Ｐゴシック"/>
                <a:cs typeface="ＭＳ Ｐゴシック"/>
              </a:rPr>
              <a:t>ACT Out Program/Peace Learning Center Curriculum Mapping Project (Rob Helfenbein)</a:t>
            </a:r>
          </a:p>
          <a:p>
            <a:pPr marL="365125" indent="-255588">
              <a:lnSpc>
                <a:spcPct val="80000"/>
              </a:lnSpc>
            </a:pPr>
            <a:endParaRPr lang="en-US" sz="2000" smtClean="0">
              <a:ea typeface="ＭＳ Ｐゴシック"/>
              <a:cs typeface="ＭＳ Ｐゴシック"/>
            </a:endParaRPr>
          </a:p>
          <a:p>
            <a:pPr marL="365125" indent="-255588">
              <a:lnSpc>
                <a:spcPct val="80000"/>
              </a:lnSpc>
            </a:pPr>
            <a:r>
              <a:rPr lang="en-US" sz="2000" smtClean="0">
                <a:ea typeface="ＭＳ Ｐゴシック"/>
                <a:cs typeface="ＭＳ Ｐゴシック"/>
              </a:rPr>
              <a:t>School of Medicine Faculty Affairs and Professional Development Partnership (Joshua Smith)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Recently Funded Projects</a:t>
            </a:r>
            <a:endParaRPr lang="en-US" sz="4800" kern="120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65125" indent="-255588"/>
            <a:r>
              <a:rPr lang="en-US" smtClean="0">
                <a:ea typeface="ＭＳ Ｐゴシック"/>
                <a:cs typeface="ＭＳ Ｐゴシック"/>
              </a:rPr>
              <a:t>Woodrow Wilson Indiana Teacher Fellowship Program (Charlie Barman)</a:t>
            </a:r>
          </a:p>
          <a:p>
            <a:pPr marL="365125" indent="-255588">
              <a:buFont typeface="Courier New" pitchFamily="49" charset="0"/>
              <a:buChar char="o"/>
            </a:pPr>
            <a:r>
              <a:rPr lang="en-US" smtClean="0">
                <a:ea typeface="ＭＳ Ｐゴシック"/>
                <a:cs typeface="ＭＳ Ｐゴシック"/>
              </a:rPr>
              <a:t>Woodrow Wilson National Fellowship Foundation</a:t>
            </a:r>
          </a:p>
          <a:p>
            <a:pPr marL="620713" lvl="1" indent="-228600">
              <a:buFontTx/>
              <a:buNone/>
            </a:pPr>
            <a:endParaRPr lang="en-US" smtClean="0">
              <a:ea typeface="ＭＳ Ｐゴシック"/>
              <a:cs typeface="ＭＳ Ｐゴシック"/>
            </a:endParaRPr>
          </a:p>
          <a:p>
            <a:pPr marL="365125" indent="-255588"/>
            <a:r>
              <a:rPr lang="en-US" smtClean="0">
                <a:ea typeface="ＭＳ Ｐゴシック"/>
                <a:cs typeface="ＭＳ Ｐゴシック"/>
              </a:rPr>
              <a:t>The Noyce Scholars Program at Indiana University-Purdue University Indianapolis- Supplemental (Kathy Marrs)</a:t>
            </a:r>
          </a:p>
          <a:p>
            <a:pPr marL="365125" indent="-255588"/>
            <a:endParaRPr lang="en-US" smtClean="0">
              <a:ea typeface="ＭＳ Ｐゴシック"/>
              <a:cs typeface="ＭＳ Ｐゴシック"/>
            </a:endParaRPr>
          </a:p>
          <a:p>
            <a:pPr marL="620713" lvl="1" indent="-228600">
              <a:buFontTx/>
              <a:buNone/>
            </a:pPr>
            <a:endParaRPr lang="en-US" smtClean="0">
              <a:ea typeface="ＭＳ Ｐゴシック"/>
              <a:cs typeface="ＭＳ Ｐゴシック"/>
            </a:endParaRPr>
          </a:p>
          <a:p>
            <a:pPr marL="620713" lvl="1" indent="-228600"/>
            <a:endParaRPr lang="en-US" smtClean="0">
              <a:ea typeface="ＭＳ Ｐゴシック"/>
              <a:cs typeface="ＭＳ Ｐゴシック"/>
            </a:endParaRPr>
          </a:p>
          <a:p>
            <a:pPr marL="620713" lvl="1" indent="-228600"/>
            <a:endParaRPr lang="en-US" smtClean="0">
              <a:ea typeface="ＭＳ Ｐゴシック"/>
              <a:cs typeface="ＭＳ Ｐゴシック"/>
            </a:endParaRPr>
          </a:p>
          <a:p>
            <a:pPr marL="620713" lvl="1" indent="-228600"/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100" kern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Urban Center for the Advancement of STEM Education (UCASE)</a:t>
            </a:r>
            <a:endParaRPr lang="en-US" sz="4100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534400" cy="4953000"/>
          </a:xfrm>
        </p:spPr>
        <p:txBody>
          <a:bodyPr/>
          <a:lstStyle/>
          <a:p>
            <a:pPr marL="365125" indent="-255588">
              <a:lnSpc>
                <a:spcPct val="90000"/>
              </a:lnSpc>
            </a:pPr>
            <a:r>
              <a:rPr lang="en-US" sz="2000" smtClean="0">
                <a:ea typeface="ＭＳ Ｐゴシック"/>
                <a:cs typeface="ＭＳ Ｐゴシック"/>
              </a:rPr>
              <a:t>Mathematics &amp; Science Partnership with IPS (1 math, 1 science)</a:t>
            </a:r>
          </a:p>
          <a:p>
            <a:pPr marL="620713" lvl="1" indent="-228600">
              <a:lnSpc>
                <a:spcPct val="90000"/>
              </a:lnSpc>
            </a:pPr>
            <a:r>
              <a:rPr lang="en-US" sz="2000" smtClean="0">
                <a:ea typeface="ＭＳ Ｐゴシック"/>
                <a:cs typeface="ＭＳ Ｐゴシック"/>
              </a:rPr>
              <a:t>Indiana Department of Education</a:t>
            </a:r>
          </a:p>
          <a:p>
            <a:pPr marL="365125" indent="-255588">
              <a:lnSpc>
                <a:spcPct val="90000"/>
              </a:lnSpc>
            </a:pPr>
            <a:r>
              <a:rPr lang="en-US" sz="2000" smtClean="0">
                <a:ea typeface="ＭＳ Ｐゴシック"/>
                <a:cs typeface="ＭＳ Ｐゴシック"/>
              </a:rPr>
              <a:t>HIV Prevention for Middle School Students</a:t>
            </a:r>
          </a:p>
          <a:p>
            <a:pPr marL="620713" lvl="1" indent="-228600">
              <a:lnSpc>
                <a:spcPct val="90000"/>
              </a:lnSpc>
            </a:pPr>
            <a:r>
              <a:rPr lang="en-US" sz="2000" smtClean="0">
                <a:ea typeface="ＭＳ Ｐゴシック"/>
                <a:cs typeface="ＭＳ Ｐゴシック"/>
              </a:rPr>
              <a:t>Marion County Health Dept. &amp; IN. Dept. of Education</a:t>
            </a:r>
          </a:p>
          <a:p>
            <a:pPr marL="365125" indent="-255588">
              <a:lnSpc>
                <a:spcPct val="90000"/>
              </a:lnSpc>
            </a:pPr>
            <a:r>
              <a:rPr lang="en-US" sz="2000" smtClean="0">
                <a:ea typeface="ＭＳ Ｐゴシック"/>
                <a:cs typeface="ＭＳ Ｐゴシック"/>
              </a:rPr>
              <a:t>Extension of International Education </a:t>
            </a:r>
          </a:p>
          <a:p>
            <a:pPr marL="620713" lvl="1" indent="-228600">
              <a:lnSpc>
                <a:spcPct val="90000"/>
              </a:lnSpc>
            </a:pPr>
            <a:r>
              <a:rPr lang="en-US" sz="2000" smtClean="0">
                <a:ea typeface="ＭＳ Ｐゴシック"/>
                <a:cs typeface="ＭＳ Ｐゴシック"/>
              </a:rPr>
              <a:t>Bradley Foundation</a:t>
            </a:r>
          </a:p>
          <a:p>
            <a:pPr marL="365125" indent="-255588">
              <a:lnSpc>
                <a:spcPct val="90000"/>
              </a:lnSpc>
            </a:pPr>
            <a:r>
              <a:rPr lang="en-US" sz="2000" smtClean="0">
                <a:ea typeface="ＭＳ Ｐゴシック"/>
                <a:cs typeface="ＭＳ Ｐゴシック"/>
              </a:rPr>
              <a:t>School of Nursing</a:t>
            </a:r>
          </a:p>
          <a:p>
            <a:pPr marL="620713" lvl="1" indent="-228600">
              <a:lnSpc>
                <a:spcPct val="90000"/>
              </a:lnSpc>
            </a:pPr>
            <a:r>
              <a:rPr lang="en-US" sz="2000" smtClean="0">
                <a:ea typeface="ＭＳ Ｐゴシック"/>
                <a:cs typeface="ＭＳ Ｐゴシック"/>
              </a:rPr>
              <a:t>Robert Wood Johnson Foundation</a:t>
            </a:r>
          </a:p>
          <a:p>
            <a:pPr marL="365125" indent="-255588">
              <a:lnSpc>
                <a:spcPct val="90000"/>
              </a:lnSpc>
            </a:pPr>
            <a:r>
              <a:rPr lang="en-US" sz="2000" smtClean="0">
                <a:ea typeface="ＭＳ Ｐゴシック"/>
                <a:cs typeface="ＭＳ Ｐゴシック"/>
              </a:rPr>
              <a:t>Ready to Learn, Ready to Earn</a:t>
            </a:r>
          </a:p>
          <a:p>
            <a:pPr marL="620713" lvl="1" indent="-228600">
              <a:lnSpc>
                <a:spcPct val="90000"/>
              </a:lnSpc>
            </a:pPr>
            <a:r>
              <a:rPr lang="en-US" sz="2000" smtClean="0">
                <a:ea typeface="ＭＳ Ｐゴシック"/>
                <a:cs typeface="ＭＳ Ｐゴシック"/>
              </a:rPr>
              <a:t>United Way</a:t>
            </a:r>
          </a:p>
          <a:p>
            <a:pPr marL="620713" lvl="1" indent="-228600">
              <a:lnSpc>
                <a:spcPct val="90000"/>
              </a:lnSpc>
            </a:pPr>
            <a:endParaRPr lang="en-US" sz="2600" smtClean="0">
              <a:ea typeface="ＭＳ Ｐゴシック"/>
              <a:cs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Submitted RFPs</a:t>
            </a:r>
            <a:endParaRPr lang="en-US" sz="4800" kern="120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1"/>
          <p:cNvSpPr>
            <a:spLocks noGrp="1"/>
          </p:cNvSpPr>
          <p:nvPr>
            <p:ph idx="4294967295"/>
          </p:nvPr>
        </p:nvSpPr>
        <p:spPr>
          <a:xfrm>
            <a:off x="533400" y="1524000"/>
            <a:ext cx="8305800" cy="4495800"/>
          </a:xfrm>
        </p:spPr>
        <p:txBody>
          <a:bodyPr/>
          <a:lstStyle/>
          <a:p>
            <a:pPr marL="365125" indent="-255588">
              <a:lnSpc>
                <a:spcPct val="90000"/>
              </a:lnSpc>
            </a:pPr>
            <a:r>
              <a:rPr lang="en-US" sz="3000" smtClean="0">
                <a:ea typeface="ＭＳ Ｐゴシック"/>
                <a:cs typeface="ＭＳ Ｐゴシック"/>
              </a:rPr>
              <a:t>Kathleen Allspaw, Research Associate (UCASE)</a:t>
            </a:r>
          </a:p>
          <a:p>
            <a:pPr marL="365125" indent="-255588">
              <a:lnSpc>
                <a:spcPct val="90000"/>
              </a:lnSpc>
            </a:pPr>
            <a:endParaRPr lang="en-US" sz="3000" smtClean="0">
              <a:ea typeface="ＭＳ Ｐゴシック"/>
              <a:cs typeface="ＭＳ Ｐゴシック"/>
            </a:endParaRPr>
          </a:p>
          <a:p>
            <a:pPr marL="365125" indent="-255588">
              <a:lnSpc>
                <a:spcPct val="90000"/>
              </a:lnSpc>
            </a:pPr>
            <a:r>
              <a:rPr lang="en-US" sz="3000" smtClean="0">
                <a:ea typeface="ＭＳ Ｐゴシック"/>
                <a:cs typeface="ＭＳ Ｐゴシック"/>
              </a:rPr>
              <a:t>Shanna Stuckey, Project Coordinator (CUME)</a:t>
            </a:r>
          </a:p>
          <a:p>
            <a:pPr marL="365125" indent="-255588">
              <a:lnSpc>
                <a:spcPct val="90000"/>
              </a:lnSpc>
            </a:pPr>
            <a:endParaRPr lang="en-US" sz="3000" smtClean="0">
              <a:ea typeface="ＭＳ Ｐゴシック"/>
              <a:cs typeface="ＭＳ Ｐゴシック"/>
            </a:endParaRPr>
          </a:p>
          <a:p>
            <a:pPr marL="365125" indent="-255588">
              <a:lnSpc>
                <a:spcPct val="90000"/>
              </a:lnSpc>
            </a:pPr>
            <a:r>
              <a:rPr lang="en-US" sz="3000" smtClean="0">
                <a:ea typeface="ＭＳ Ｐゴシック"/>
                <a:cs typeface="ＭＳ Ｐゴシック"/>
              </a:rPr>
              <a:t>6 Graduate Assistants </a:t>
            </a:r>
          </a:p>
          <a:p>
            <a:pPr marL="365125" indent="-255588">
              <a:lnSpc>
                <a:spcPct val="90000"/>
              </a:lnSpc>
            </a:pPr>
            <a:endParaRPr lang="en-US" sz="3000" smtClean="0">
              <a:ea typeface="ＭＳ Ｐゴシック"/>
              <a:cs typeface="ＭＳ Ｐゴシック"/>
            </a:endParaRPr>
          </a:p>
          <a:p>
            <a:pPr marL="365125" indent="-255588">
              <a:lnSpc>
                <a:spcPct val="90000"/>
              </a:lnSpc>
            </a:pPr>
            <a:r>
              <a:rPr lang="en-US" sz="3000" smtClean="0">
                <a:ea typeface="ＭＳ Ｐゴシック"/>
                <a:cs typeface="ＭＳ Ｐゴシック"/>
              </a:rPr>
              <a:t>14 graduate and undergraduate student</a:t>
            </a:r>
            <a:r>
              <a:rPr lang="en-US" sz="2600" smtClean="0">
                <a:ea typeface="ＭＳ Ｐゴシック"/>
                <a:cs typeface="ＭＳ Ｐゴシック"/>
              </a:rPr>
              <a:t>s </a:t>
            </a:r>
          </a:p>
          <a:p>
            <a:pPr marL="365125" indent="-255588">
              <a:lnSpc>
                <a:spcPct val="90000"/>
              </a:lnSpc>
            </a:pPr>
            <a:endParaRPr lang="en-US" sz="2600" smtClean="0">
              <a:ea typeface="ＭＳ Ｐゴシック"/>
              <a:cs typeface="ＭＳ Ｐゴシック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Staffing Updates</a:t>
            </a:r>
            <a:endParaRPr lang="en-US" sz="4800" kern="120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3"/>
          <p:cNvSpPr>
            <a:spLocks noGrp="1"/>
          </p:cNvSpPr>
          <p:nvPr>
            <p:ph type="title"/>
          </p:nvPr>
        </p:nvSpPr>
        <p:spPr>
          <a:xfrm>
            <a:off x="1787525" y="1068388"/>
            <a:ext cx="6407150" cy="762000"/>
          </a:xfrm>
        </p:spPr>
        <p:txBody>
          <a:bodyPr anchor="ctr"/>
          <a:lstStyle/>
          <a:p>
            <a:r>
              <a:rPr lang="en-US" sz="2800" smtClean="0">
                <a:ea typeface="ＭＳ Ｐゴシック"/>
                <a:cs typeface="ＭＳ Ｐゴシック"/>
              </a:rPr>
              <a:t>Undergraduate Credit Hour Trends for BL</a:t>
            </a:r>
          </a:p>
        </p:txBody>
      </p:sp>
      <p:pic>
        <p:nvPicPr>
          <p:cNvPr id="6144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371600"/>
            <a:ext cx="8001000" cy="4672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7110413" cy="1295400"/>
          </a:xfrm>
        </p:spPr>
        <p:txBody>
          <a:bodyPr anchor="ctr"/>
          <a:lstStyle/>
          <a:p>
            <a:r>
              <a:rPr lang="en-US" sz="3200" smtClean="0">
                <a:ea typeface="ＭＳ Ｐゴシック"/>
                <a:cs typeface="ＭＳ Ｐゴシック"/>
              </a:rPr>
              <a:t>Trend Line for IUB School Share of Undergraduate Credit Hours</a:t>
            </a:r>
          </a:p>
        </p:txBody>
      </p:sp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7834FD4-0557-4D93-9949-34CEF40487BE}" type="datetime4">
              <a:rPr lang="en-US" smtClean="0">
                <a:ea typeface="ＭＳ Ｐゴシック"/>
                <a:cs typeface="ＭＳ Ｐゴシック"/>
              </a:rPr>
              <a:pPr/>
              <a:t>July 20, 2009</a:t>
            </a:fld>
            <a:endParaRPr lang="en-US" sz="1400" i="1" smtClean="0">
              <a:ea typeface="ＭＳ Ｐゴシック"/>
              <a:cs typeface="ＭＳ Ｐゴシック"/>
            </a:endParaRPr>
          </a:p>
        </p:txBody>
      </p:sp>
      <p:sp>
        <p:nvSpPr>
          <p:cNvPr id="624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Customize header: View menu/Header and Footer</a:t>
            </a:r>
            <a:endParaRPr lang="en-US" sz="1400" i="1" smtClean="0">
              <a:ea typeface="ＭＳ Ｐゴシック"/>
              <a:cs typeface="ＭＳ Ｐゴシック"/>
            </a:endParaRPr>
          </a:p>
        </p:txBody>
      </p:sp>
      <p:pic>
        <p:nvPicPr>
          <p:cNvPr id="6246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84400" y="2057400"/>
            <a:ext cx="6057900" cy="3598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1524000" y="811213"/>
            <a:ext cx="7110413" cy="1143000"/>
          </a:xfrm>
        </p:spPr>
        <p:txBody>
          <a:bodyPr anchor="ctr"/>
          <a:lstStyle/>
          <a:p>
            <a:pPr eaLnBrk="1" hangingPunct="1"/>
            <a:r>
              <a:rPr lang="en-US" sz="3600" smtClean="0">
                <a:ea typeface="ＭＳ Ｐゴシック"/>
                <a:cs typeface="ＭＳ Ｐゴシック"/>
              </a:rPr>
              <a:t>School of Education Budget: Fiscal Year 2009</a:t>
            </a:r>
          </a:p>
        </p:txBody>
      </p:sp>
      <p:pic>
        <p:nvPicPr>
          <p:cNvPr id="6349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03588" y="2078038"/>
            <a:ext cx="4148137" cy="3781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schoolofed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000" b="0" smtClean="0">
                <a:ea typeface="ＭＳ Ｐゴシック"/>
                <a:cs typeface="ＭＳ Ｐゴシック"/>
              </a:rPr>
              <a:t>Mary Cole: </a:t>
            </a:r>
            <a:r>
              <a:rPr lang="en-US" sz="2000" smtClean="0">
                <a:ea typeface="ＭＳ Ｐゴシック"/>
                <a:cs typeface="ＭＳ Ｐゴシック"/>
              </a:rPr>
              <a:t>Academic Specialist, ESL Education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457200" y="838200"/>
            <a:ext cx="8229600" cy="5334000"/>
          </a:xfrm>
        </p:spPr>
        <p:txBody>
          <a:bodyPr/>
          <a:lstStyle/>
          <a:p>
            <a:endParaRPr lang="en-US" b="1" smtClean="0">
              <a:ea typeface="ＭＳ Ｐゴシック"/>
              <a:cs typeface="ＭＳ Ｐゴシック"/>
            </a:endParaRPr>
          </a:p>
          <a:p>
            <a:endParaRPr lang="en-US" b="1" smtClean="0">
              <a:ea typeface="ＭＳ Ｐゴシック"/>
              <a:cs typeface="ＭＳ Ｐゴシック"/>
            </a:endParaRPr>
          </a:p>
          <a:p>
            <a:endParaRPr lang="en-US" b="1" smtClean="0">
              <a:ea typeface="ＭＳ Ｐゴシック"/>
              <a:cs typeface="ＭＳ Ｐゴシック"/>
            </a:endParaRP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20484" name="Picture 4" descr="Mary Col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524000"/>
            <a:ext cx="3200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6"/>
          <p:cNvSpPr>
            <a:spLocks noGrp="1"/>
          </p:cNvSpPr>
          <p:nvPr>
            <p:ph type="title"/>
          </p:nvPr>
        </p:nvSpPr>
        <p:spPr>
          <a:xfrm>
            <a:off x="1524000" y="811213"/>
            <a:ext cx="7110413" cy="1143000"/>
          </a:xfrm>
        </p:spPr>
        <p:txBody>
          <a:bodyPr anchor="ctr"/>
          <a:lstStyle/>
          <a:p>
            <a:r>
              <a:rPr lang="en-US" sz="3400" smtClean="0">
                <a:ea typeface="ＭＳ Ｐゴシック"/>
                <a:cs typeface="ＭＳ Ｐゴシック"/>
              </a:rPr>
              <a:t>Graduate Program Data</a:t>
            </a:r>
            <a:br>
              <a:rPr lang="en-US" sz="3400" smtClean="0">
                <a:ea typeface="ＭＳ Ｐゴシック"/>
                <a:cs typeface="ＭＳ Ｐゴシック"/>
              </a:rPr>
            </a:br>
            <a:r>
              <a:rPr lang="en-US" sz="3400" smtClean="0">
                <a:ea typeface="ＭＳ Ｐゴシック"/>
                <a:cs typeface="ＭＳ Ｐゴシック"/>
              </a:rPr>
              <a:t>by Student Status</a:t>
            </a:r>
          </a:p>
        </p:txBody>
      </p:sp>
      <p:graphicFrame>
        <p:nvGraphicFramePr>
          <p:cNvPr id="16438" name="Group 54"/>
          <p:cNvGraphicFramePr>
            <a:graphicFrameLocks noGrp="1"/>
          </p:cNvGraphicFramePr>
          <p:nvPr>
            <p:ph idx="1"/>
          </p:nvPr>
        </p:nvGraphicFramePr>
        <p:xfrm>
          <a:off x="1524000" y="2366963"/>
          <a:ext cx="7010400" cy="3643312"/>
        </p:xfrm>
        <a:graphic>
          <a:graphicData uri="http://schemas.openxmlformats.org/drawingml/2006/table">
            <a:tbl>
              <a:tblPr/>
              <a:tblGrid>
                <a:gridCol w="1557338"/>
                <a:gridCol w="974725"/>
                <a:gridCol w="1103312"/>
                <a:gridCol w="1233488"/>
                <a:gridCol w="1103312"/>
                <a:gridCol w="1038225"/>
              </a:tblGrid>
              <a:tr h="333375">
                <a:tc>
                  <a:txBody>
                    <a:bodyPr/>
                    <a:lstStyle/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Student Status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2004-05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2004-05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2005-06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2006-07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2007-08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-11430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Applications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1123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1150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1009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939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101600" marR="0" lvl="0" indent="-10160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Admissions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544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645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544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507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535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117475" marR="0" lvl="0" indent="-11747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Newly Enrolled *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322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327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348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329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383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117475" marR="0" lvl="0" indent="-11747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Graduated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352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380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427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332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363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</a:tr>
            </a:tbl>
          </a:graphicData>
        </a:graphic>
      </p:graphicFrame>
      <p:sp>
        <p:nvSpPr>
          <p:cNvPr id="64558" name="TextBox 3"/>
          <p:cNvSpPr txBox="1">
            <a:spLocks noChangeArrowheads="1"/>
          </p:cNvSpPr>
          <p:nvPr/>
        </p:nvSpPr>
        <p:spPr bwMode="auto">
          <a:xfrm>
            <a:off x="1143000" y="5486400"/>
            <a:ext cx="7315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*Includes students who applied and were admitted any time during the previous two academic years.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6"/>
          <p:cNvSpPr>
            <a:spLocks noGrp="1"/>
          </p:cNvSpPr>
          <p:nvPr>
            <p:ph type="title"/>
          </p:nvPr>
        </p:nvSpPr>
        <p:spPr>
          <a:xfrm>
            <a:off x="1371600" y="0"/>
            <a:ext cx="7110413" cy="1801813"/>
          </a:xfrm>
        </p:spPr>
        <p:txBody>
          <a:bodyPr anchor="ctr"/>
          <a:lstStyle/>
          <a:p>
            <a:r>
              <a:rPr lang="en-US" sz="3200" smtClean="0">
                <a:ea typeface="ＭＳ Ｐゴシック"/>
                <a:cs typeface="ＭＳ Ｐゴシック"/>
              </a:rPr>
              <a:t>Graduate Program Data</a:t>
            </a:r>
            <a:br>
              <a:rPr lang="en-US" sz="3200" smtClean="0">
                <a:ea typeface="ＭＳ Ｐゴシック"/>
                <a:cs typeface="ＭＳ Ｐゴシック"/>
              </a:rPr>
            </a:br>
            <a:r>
              <a:rPr lang="en-US" sz="3200" smtClean="0">
                <a:ea typeface="ＭＳ Ｐゴシック"/>
                <a:cs typeface="ＭＳ Ｐゴシック"/>
              </a:rPr>
              <a:t>by Degree &amp; Student Status</a:t>
            </a:r>
          </a:p>
        </p:txBody>
      </p:sp>
      <p:graphicFrame>
        <p:nvGraphicFramePr>
          <p:cNvPr id="17516" name="Group 108"/>
          <p:cNvGraphicFramePr>
            <a:graphicFrameLocks noGrp="1"/>
          </p:cNvGraphicFramePr>
          <p:nvPr>
            <p:ph idx="1"/>
          </p:nvPr>
        </p:nvGraphicFramePr>
        <p:xfrm>
          <a:off x="381000" y="1676400"/>
          <a:ext cx="8305800" cy="4283075"/>
        </p:xfrm>
        <a:graphic>
          <a:graphicData uri="http://schemas.openxmlformats.org/drawingml/2006/table">
            <a:tbl>
              <a:tblPr/>
              <a:tblGrid>
                <a:gridCol w="1905000"/>
                <a:gridCol w="1143000"/>
                <a:gridCol w="1295400"/>
                <a:gridCol w="1447800"/>
                <a:gridCol w="1295400"/>
                <a:gridCol w="1219200"/>
              </a:tblGrid>
              <a:tr h="263525">
                <a:tc>
                  <a:txBody>
                    <a:bodyPr/>
                    <a:lstStyle/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Degree &amp; Status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2003-04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2004-05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2005-06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2006-07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2007-08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Times New Roman" pitchFamily="18" charset="0"/>
                        </a:rPr>
                        <a:t>MSED          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Times New Roman" pitchFamily="18" charset="0"/>
                        </a:rPr>
                        <a:t>applied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567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607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554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564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522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admitted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306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432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353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315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335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newly enrolled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198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196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231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215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261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Times New Roman" pitchFamily="18" charset="0"/>
                        </a:rPr>
                        <a:t>EdS               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Times New Roman" pitchFamily="18" charset="0"/>
                        </a:rPr>
                        <a:t>applied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admitted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newly enrolled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Times New Roman" pitchFamily="18" charset="0"/>
                        </a:rPr>
                        <a:t>EdD              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Times New Roman" pitchFamily="18" charset="0"/>
                        </a:rPr>
                        <a:t>applied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admitted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30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18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newly enrolled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Times New Roman" pitchFamily="18" charset="0"/>
                        </a:rPr>
                        <a:t>PhD              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Times New Roman" pitchFamily="18" charset="0"/>
                        </a:rPr>
                        <a:t>applied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437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398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341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349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318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admitted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204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147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159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153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145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newly enrolled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113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98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6"/>
          <p:cNvSpPr>
            <a:spLocks noGrp="1"/>
          </p:cNvSpPr>
          <p:nvPr>
            <p:ph type="title"/>
          </p:nvPr>
        </p:nvSpPr>
        <p:spPr>
          <a:xfrm>
            <a:off x="1524000" y="811213"/>
            <a:ext cx="7110413" cy="1143000"/>
          </a:xfrm>
        </p:spPr>
        <p:txBody>
          <a:bodyPr anchor="ctr"/>
          <a:lstStyle/>
          <a:p>
            <a:r>
              <a:rPr lang="en-US" sz="3400" smtClean="0">
                <a:ea typeface="ＭＳ Ｐゴシック"/>
                <a:cs typeface="ＭＳ Ｐゴシック"/>
              </a:rPr>
              <a:t>Graduate Program Data</a:t>
            </a:r>
            <a:br>
              <a:rPr lang="en-US" sz="3400" smtClean="0">
                <a:ea typeface="ＭＳ Ｐゴシック"/>
                <a:cs typeface="ＭＳ Ｐゴシック"/>
              </a:rPr>
            </a:br>
            <a:r>
              <a:rPr lang="en-US" sz="3400" smtClean="0">
                <a:ea typeface="ＭＳ Ｐゴシック"/>
                <a:cs typeface="ＭＳ Ｐゴシック"/>
              </a:rPr>
              <a:t>by Degree Awarded</a:t>
            </a:r>
          </a:p>
        </p:txBody>
      </p:sp>
      <p:graphicFrame>
        <p:nvGraphicFramePr>
          <p:cNvPr id="18481" name="Group 49"/>
          <p:cNvGraphicFramePr>
            <a:graphicFrameLocks noGrp="1"/>
          </p:cNvGraphicFramePr>
          <p:nvPr>
            <p:ph idx="1"/>
          </p:nvPr>
        </p:nvGraphicFramePr>
        <p:xfrm>
          <a:off x="1525588" y="2305050"/>
          <a:ext cx="7110412" cy="3276600"/>
        </p:xfrm>
        <a:graphic>
          <a:graphicData uri="http://schemas.openxmlformats.org/drawingml/2006/table">
            <a:tbl>
              <a:tblPr/>
              <a:tblGrid>
                <a:gridCol w="1579562"/>
                <a:gridCol w="989013"/>
                <a:gridCol w="1119187"/>
                <a:gridCol w="1250950"/>
                <a:gridCol w="1119188"/>
                <a:gridCol w="1052512"/>
              </a:tblGrid>
              <a:tr h="598488">
                <a:tc>
                  <a:txBody>
                    <a:bodyPr/>
                    <a:lstStyle/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Degree Awarded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2003-04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2004-05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2005-06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2006-07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2007-08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-11430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MSED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236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263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288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273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272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101600" marR="0" lvl="0" indent="-10160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EdS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117475" marR="0" lvl="0" indent="-11747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EdD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117475" marR="0" lvl="0" indent="-11747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PhD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 anchor="ctr">
            <a:normAutofit fontScale="90000"/>
          </a:bodyPr>
          <a:lstStyle/>
          <a:p>
            <a:pPr>
              <a:defRPr/>
            </a:pPr>
            <a:r>
              <a:rPr lang="en-US" sz="3400" dirty="0" smtClean="0">
                <a:latin typeface="+mj-lt"/>
              </a:rPr>
              <a:t>Graduate Applications Received</a:t>
            </a:r>
            <a:br>
              <a:rPr lang="en-US" sz="3400" dirty="0" smtClean="0">
                <a:latin typeface="+mj-lt"/>
              </a:rPr>
            </a:br>
            <a:r>
              <a:rPr lang="en-US" sz="3400" dirty="0" smtClean="0">
                <a:latin typeface="+mj-lt"/>
              </a:rPr>
              <a:t>Where are we compared to last year?</a:t>
            </a:r>
            <a:br>
              <a:rPr lang="en-US" sz="3400" dirty="0" smtClean="0">
                <a:latin typeface="+mj-lt"/>
              </a:rPr>
            </a:br>
            <a:r>
              <a:rPr lang="en-US" sz="1800" dirty="0" smtClean="0">
                <a:latin typeface="+mj-lt"/>
              </a:rPr>
              <a:t>* reflects data from Dec 1</a:t>
            </a:r>
            <a:r>
              <a:rPr lang="en-US" sz="1800" baseline="30000" dirty="0" smtClean="0">
                <a:latin typeface="+mj-lt"/>
              </a:rPr>
              <a:t>st</a:t>
            </a:r>
            <a:r>
              <a:rPr lang="en-US" sz="1800" dirty="0" smtClean="0">
                <a:latin typeface="+mj-lt"/>
              </a:rPr>
              <a:t> through Dec 9th</a:t>
            </a:r>
            <a:endParaRPr lang="en-US" sz="1800" dirty="0">
              <a:latin typeface="+mj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587" name="TextBox 4"/>
          <p:cNvSpPr txBox="1">
            <a:spLocks noChangeArrowheads="1"/>
          </p:cNvSpPr>
          <p:nvPr/>
        </p:nvSpPr>
        <p:spPr bwMode="auto">
          <a:xfrm>
            <a:off x="7186613" y="5011738"/>
            <a:ext cx="381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68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11213"/>
            <a:ext cx="7110413" cy="1143000"/>
          </a:xfrm>
        </p:spPr>
        <p:txBody>
          <a:bodyPr anchor="ctr"/>
          <a:lstStyle/>
          <a:p>
            <a:r>
              <a:rPr lang="en-US" sz="3400" smtClean="0">
                <a:ea typeface="ＭＳ Ｐゴシック"/>
                <a:cs typeface="ＭＳ Ｐゴシック"/>
              </a:rPr>
              <a:t>Update on IRB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5588" y="1852613"/>
            <a:ext cx="7110412" cy="40386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+mn-lt"/>
              </a:rPr>
              <a:t>As of November 25</a:t>
            </a:r>
            <a:r>
              <a:rPr lang="en-US" sz="2800" baseline="30000" dirty="0" smtClean="0">
                <a:latin typeface="+mn-lt"/>
              </a:rPr>
              <a:t>th</a:t>
            </a:r>
            <a:r>
              <a:rPr lang="en-US" sz="2800" dirty="0" smtClean="0">
                <a:latin typeface="+mn-lt"/>
              </a:rPr>
              <a:t> the IRB had 58 SOE (out of about 250 ) studies pending approval (all Expedited or Exempt)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>
                <a:latin typeface="+mn-lt"/>
              </a:rPr>
              <a:t>   22	Intake – Complete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>
                <a:latin typeface="+mn-lt"/>
              </a:rPr>
              <a:t>     8	On Hold per PI Request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>
                <a:latin typeface="+mn-lt"/>
              </a:rPr>
              <a:t>     7	Completed by Screener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>
                <a:latin typeface="+mn-lt"/>
              </a:rPr>
              <a:t>   17	In Progress by Screener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>
                <a:latin typeface="+mn-lt"/>
              </a:rPr>
              <a:t>     4	Reassigned to a new Screener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+mn-lt"/>
              </a:rPr>
              <a:t>Process has improved but still more complex and slower than previous years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+mn-lt"/>
              </a:rPr>
              <a:t>More permanent staff are being hired but allow at LEAST 4 weeks for approval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800" dirty="0" smtClean="0">
              <a:latin typeface="+mn-lt"/>
            </a:endParaRPr>
          </a:p>
          <a:p>
            <a:pPr lvl="1">
              <a:defRPr/>
            </a:pPr>
            <a:endParaRPr lang="en-US" dirty="0" smtClean="0">
              <a:latin typeface="+mn-lt"/>
            </a:endParaRPr>
          </a:p>
          <a:p>
            <a:pPr>
              <a:defRPr/>
            </a:pP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11213"/>
            <a:ext cx="7110413" cy="1143000"/>
          </a:xfrm>
        </p:spPr>
        <p:txBody>
          <a:bodyPr anchor="ctr"/>
          <a:lstStyle/>
          <a:p>
            <a:r>
              <a:rPr lang="en-US" sz="3400" smtClean="0">
                <a:ea typeface="ＭＳ Ｐゴシック"/>
                <a:cs typeface="ＭＳ Ｐゴシック"/>
              </a:rPr>
              <a:t>Grants and Contracts FY08</a:t>
            </a:r>
          </a:p>
        </p:txBody>
      </p:sp>
      <p:pic>
        <p:nvPicPr>
          <p:cNvPr id="69634" name="Content Placeholder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9025" y="1951038"/>
            <a:ext cx="6235700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213" y="993775"/>
            <a:ext cx="6680200" cy="730250"/>
          </a:xfrm>
        </p:spPr>
        <p:txBody>
          <a:bodyPr anchor="ctr"/>
          <a:lstStyle/>
          <a:p>
            <a:r>
              <a:rPr lang="en-US" sz="3400" smtClean="0">
                <a:ea typeface="ＭＳ Ｐゴシック"/>
                <a:cs typeface="ＭＳ Ｐゴシック"/>
              </a:rPr>
              <a:t>Grants and Contracts FY09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5588" y="1371600"/>
            <a:ext cx="7110412" cy="451961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2800" smtClean="0">
              <a:ea typeface="ＭＳ Ｐゴシック"/>
              <a:cs typeface="ＭＳ Ｐゴシック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mtClean="0">
                <a:ea typeface="ＭＳ Ｐゴシック"/>
                <a:cs typeface="ＭＳ Ｐゴシック"/>
              </a:rPr>
              <a:t>Goals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smtClean="0">
                <a:ea typeface="ＭＳ Ｐゴシック"/>
                <a:cs typeface="ＭＳ Ｐゴシック"/>
              </a:rPr>
              <a:t>Increase the Indirect Cost recovery from Grants and Contracts (FY08 yield about $1.2 million  - only about 10% of Total Grants and Contract expenditures)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smtClean="0">
                <a:ea typeface="ＭＳ Ｐゴシック"/>
                <a:cs typeface="ＭＳ Ｐゴシック"/>
              </a:rPr>
              <a:t>Increase “Buy-out” of faculty time during the academic year (FY08 only about $0.5 million)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smtClean="0">
                <a:ea typeface="ＭＳ Ｐゴシック"/>
                <a:cs typeface="ＭＳ Ｐゴシック"/>
              </a:rPr>
              <a:t>Dean’s office and Center Directors are discussing various ideas to increase both of these.</a:t>
            </a:r>
          </a:p>
          <a:p>
            <a:pPr lvl="1">
              <a:buFont typeface="Wingdings" pitchFamily="2" charset="2"/>
              <a:buChar char="Ø"/>
            </a:pPr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Matching the Promise Campaign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3F8D6C6-73E7-46C5-B3CF-23E7DA3DB7CF}" type="datetime4">
              <a:rPr lang="en-US" smtClean="0">
                <a:ea typeface="ＭＳ Ｐゴシック"/>
                <a:cs typeface="ＭＳ Ｐゴシック"/>
              </a:rPr>
              <a:pPr/>
              <a:t>July 20, 2009</a:t>
            </a:fld>
            <a:endParaRPr lang="en-US" sz="1400" i="1" smtClean="0">
              <a:ea typeface="ＭＳ Ｐゴシック"/>
              <a:cs typeface="ＭＳ Ｐゴシック"/>
            </a:endParaRPr>
          </a:p>
        </p:txBody>
      </p:sp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Matching the Promise Campaign</a:t>
            </a:r>
            <a:endParaRPr lang="en-US" sz="1400" i="1" smtClean="0">
              <a:ea typeface="ＭＳ Ｐゴシック"/>
              <a:cs typeface="ＭＳ Ｐゴシック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11213"/>
            <a:ext cx="7110413" cy="1143000"/>
          </a:xfrm>
        </p:spPr>
        <p:txBody>
          <a:bodyPr anchor="ctr"/>
          <a:lstStyle/>
          <a:p>
            <a:pPr eaLnBrk="1" hangingPunct="1"/>
            <a:r>
              <a:rPr lang="en-US" sz="3400" smtClean="0">
                <a:ea typeface="ＭＳ Ｐゴシック"/>
                <a:cs typeface="ＭＳ Ｐゴシック"/>
              </a:rPr>
              <a:t>Campaign Summary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2838" y="2057400"/>
            <a:ext cx="6142037" cy="35988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ea typeface="ＭＳ Ｐゴシック"/>
                <a:cs typeface="ＭＳ Ｐゴシック"/>
              </a:rPr>
              <a:t>Timeline: July 1, 2003 − June 30, 2010</a:t>
            </a:r>
          </a:p>
          <a:p>
            <a:pPr eaLnBrk="1" hangingPunct="1">
              <a:buFontTx/>
              <a:buNone/>
            </a:pPr>
            <a:endParaRPr lang="en-US" sz="2800" smtClean="0">
              <a:ea typeface="ＭＳ Ｐゴシック"/>
              <a:cs typeface="ＭＳ Ｐゴシック"/>
            </a:endParaRPr>
          </a:p>
          <a:p>
            <a:pPr eaLnBrk="1" hangingPunct="1">
              <a:buFontTx/>
              <a:buNone/>
            </a:pPr>
            <a:r>
              <a:rPr lang="en-US" sz="2800" smtClean="0">
                <a:ea typeface="ＭＳ Ｐゴシック"/>
                <a:cs typeface="ＭＳ Ｐゴシック"/>
              </a:rPr>
              <a:t>SoE Goal→ $10,000,000</a:t>
            </a:r>
          </a:p>
          <a:p>
            <a:pPr eaLnBrk="1" hangingPunct="1">
              <a:buFontTx/>
              <a:buNone/>
            </a:pPr>
            <a:endParaRPr lang="en-US" sz="2800" smtClean="0">
              <a:ea typeface="ＭＳ Ｐゴシック"/>
              <a:cs typeface="ＭＳ Ｐゴシック"/>
            </a:endParaRPr>
          </a:p>
          <a:p>
            <a:pPr eaLnBrk="1" hangingPunct="1">
              <a:buFontTx/>
              <a:buNone/>
            </a:pPr>
            <a:r>
              <a:rPr lang="en-US" sz="2800" smtClean="0">
                <a:ea typeface="ＭＳ Ｐゴシック"/>
                <a:cs typeface="ＭＳ Ｐゴシック"/>
              </a:rPr>
              <a:t>Total Raised as of 12/09/08 → $9,906,00</a:t>
            </a:r>
          </a:p>
          <a:p>
            <a:pPr eaLnBrk="1" hangingPunct="1">
              <a:buFontTx/>
              <a:buNone/>
            </a:pPr>
            <a:r>
              <a:rPr lang="en-US" sz="2800" smtClean="0">
                <a:ea typeface="ＭＳ Ｐゴシック"/>
                <a:cs typeface="ＭＳ Ｐゴシック"/>
              </a:rPr>
              <a:t>% of Goal→  99%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1524000" y="811213"/>
            <a:ext cx="7110413" cy="1143000"/>
          </a:xfrm>
        </p:spPr>
        <p:txBody>
          <a:bodyPr anchor="ctr"/>
          <a:lstStyle/>
          <a:p>
            <a:r>
              <a:rPr lang="en-US" sz="3400" smtClean="0">
                <a:ea typeface="ＭＳ Ｐゴシック"/>
                <a:cs typeface="ＭＳ Ｐゴシック"/>
              </a:rPr>
              <a:t>Analysis of All Campaign Gifts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1525588" y="1852613"/>
            <a:ext cx="7110412" cy="4038600"/>
          </a:xfrm>
        </p:spPr>
        <p:txBody>
          <a:bodyPr/>
          <a:lstStyle/>
          <a:p>
            <a:pPr>
              <a:buFontTx/>
              <a:buNone/>
            </a:pPr>
            <a:endParaRPr lang="en-US" sz="2800" smtClean="0">
              <a:ea typeface="ＭＳ Ｐゴシック"/>
              <a:cs typeface="ＭＳ Ｐゴシック"/>
            </a:endParaRPr>
          </a:p>
          <a:p>
            <a:pPr>
              <a:buFontTx/>
              <a:buNone/>
            </a:pPr>
            <a:r>
              <a:rPr lang="en-US" sz="2800" smtClean="0">
                <a:ea typeface="ＭＳ Ｐゴシック"/>
                <a:cs typeface="ＭＳ Ｐゴシック"/>
              </a:rPr>
              <a:t>Current Gifts = $4.4 M (44%)</a:t>
            </a:r>
          </a:p>
          <a:p>
            <a:endParaRPr lang="en-US" sz="2800" smtClean="0">
              <a:ea typeface="ＭＳ Ｐゴシック"/>
              <a:cs typeface="ＭＳ Ｐゴシック"/>
            </a:endParaRPr>
          </a:p>
          <a:p>
            <a:pPr>
              <a:buFontTx/>
              <a:buNone/>
            </a:pPr>
            <a:r>
              <a:rPr lang="en-US" sz="2800" smtClean="0">
                <a:ea typeface="ＭＳ Ｐゴシック"/>
                <a:cs typeface="ＭＳ Ｐゴシック"/>
              </a:rPr>
              <a:t>Estate Gifts = $ 5.5 M (56%)</a:t>
            </a:r>
          </a:p>
          <a:p>
            <a:pPr>
              <a:buFontTx/>
              <a:buNone/>
            </a:pPr>
            <a:endParaRPr lang="en-US" sz="2800" smtClean="0">
              <a:ea typeface="ＭＳ Ｐゴシック"/>
              <a:cs typeface="ＭＳ Ｐゴシック"/>
            </a:endParaRPr>
          </a:p>
          <a:p>
            <a:pPr>
              <a:buFontTx/>
              <a:buNone/>
            </a:pPr>
            <a:r>
              <a:rPr lang="en-US" sz="2800" smtClean="0">
                <a:ea typeface="ＭＳ Ｐゴシック"/>
                <a:cs typeface="ＭＳ Ｐゴシック"/>
              </a:rPr>
              <a:t>Total = $9.9M</a:t>
            </a:r>
          </a:p>
        </p:txBody>
      </p:sp>
      <p:sp>
        <p:nvSpPr>
          <p:cNvPr id="7475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C588055-5B9B-4556-A5F3-3B7429715AE4}" type="datetime4">
              <a:rPr lang="en-US" smtClean="0">
                <a:ea typeface="ＭＳ Ｐゴシック"/>
                <a:cs typeface="ＭＳ Ｐゴシック"/>
              </a:rPr>
              <a:pPr/>
              <a:t>July 20, 2009</a:t>
            </a:fld>
            <a:endParaRPr lang="en-US" sz="1400" i="1" smtClean="0">
              <a:ea typeface="ＭＳ Ｐゴシック"/>
              <a:cs typeface="ＭＳ Ｐゴシック"/>
            </a:endParaRPr>
          </a:p>
        </p:txBody>
      </p:sp>
      <p:sp>
        <p:nvSpPr>
          <p:cNvPr id="747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z="1400" smtClean="0">
                <a:ea typeface="ＭＳ Ｐゴシック"/>
                <a:cs typeface="ＭＳ Ｐゴシック"/>
              </a:rPr>
              <a:t>Matching the Promise Campaign</a:t>
            </a:r>
            <a:endParaRPr lang="en-US" sz="1600" i="1" smtClean="0">
              <a:ea typeface="ＭＳ Ｐゴシック"/>
              <a:cs typeface="ＭＳ Ｐゴシック"/>
            </a:endParaRPr>
          </a:p>
          <a:p>
            <a:endParaRPr lang="en-US" sz="1400" i="1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schoolofed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sz="2000" b="0" smtClean="0">
                <a:ea typeface="ＭＳ Ｐゴシック"/>
                <a:cs typeface="ＭＳ Ｐゴシック"/>
              </a:rPr>
              <a:t>Ryan Flessner, </a:t>
            </a:r>
            <a:r>
              <a:rPr lang="en-US" sz="2000" smtClean="0">
                <a:ea typeface="ＭＳ Ｐゴシック"/>
                <a:cs typeface="ＭＳ Ｐゴシック"/>
              </a:rPr>
              <a:t>Assistant Professor of </a:t>
            </a:r>
            <a:br>
              <a:rPr lang="en-US" sz="2000" smtClean="0">
                <a:ea typeface="ＭＳ Ｐゴシック"/>
                <a:cs typeface="ＭＳ Ｐゴシック"/>
              </a:rPr>
            </a:br>
            <a:r>
              <a:rPr lang="en-US" sz="2000" smtClean="0">
                <a:ea typeface="ＭＳ Ｐゴシック"/>
                <a:cs typeface="ＭＳ Ｐゴシック"/>
              </a:rPr>
              <a:t>Math Education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6600" b="1" smtClean="0">
              <a:ea typeface="ＭＳ Ｐゴシック"/>
              <a:cs typeface="ＭＳ Ｐゴシック"/>
            </a:endParaRPr>
          </a:p>
          <a:p>
            <a:endParaRPr lang="en-US" b="1" smtClean="0">
              <a:ea typeface="ＭＳ Ｐゴシック"/>
              <a:cs typeface="ＭＳ Ｐゴシック"/>
            </a:endParaRPr>
          </a:p>
          <a:p>
            <a:endParaRPr lang="en-US" b="1" smtClean="0">
              <a:ea typeface="ＭＳ Ｐゴシック"/>
              <a:cs typeface="ＭＳ Ｐゴシック"/>
            </a:endParaRPr>
          </a:p>
          <a:p>
            <a:endParaRPr lang="en-US" b="1" smtClean="0">
              <a:ea typeface="ＭＳ Ｐゴシック"/>
              <a:cs typeface="ＭＳ Ｐゴシック"/>
            </a:endParaRP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21508" name="Picture 4" descr="Ryan Flessner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752600"/>
            <a:ext cx="3048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1524000" y="914400"/>
            <a:ext cx="7110413" cy="1143000"/>
          </a:xfrm>
        </p:spPr>
        <p:txBody>
          <a:bodyPr anchor="ctr"/>
          <a:lstStyle/>
          <a:p>
            <a:r>
              <a:rPr lang="en-US" sz="3400" smtClean="0">
                <a:ea typeface="ＭＳ Ｐゴシック"/>
                <a:cs typeface="ＭＳ Ｐゴシック"/>
              </a:rPr>
              <a:t>Gift Ranges ($9.9 M)</a:t>
            </a:r>
            <a:br>
              <a:rPr lang="en-US" sz="3400" smtClean="0">
                <a:ea typeface="ＭＳ Ｐゴシック"/>
                <a:cs typeface="ＭＳ Ｐゴシック"/>
              </a:rPr>
            </a:br>
            <a:endParaRPr lang="en-US" sz="3400" smtClean="0">
              <a:ea typeface="ＭＳ Ｐゴシック"/>
              <a:cs typeface="ＭＳ Ｐゴシック"/>
            </a:endParaRP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2446338" y="2122488"/>
            <a:ext cx="6145212" cy="3602037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>
                <a:ea typeface="ＭＳ Ｐゴシック"/>
                <a:cs typeface="ＭＳ Ｐゴシック"/>
              </a:rPr>
              <a:t>&lt;$25,000 → 31,000+ gifts = $2.4M</a:t>
            </a:r>
          </a:p>
          <a:p>
            <a:pPr>
              <a:buFontTx/>
              <a:buNone/>
            </a:pPr>
            <a:endParaRPr lang="en-US" sz="2800" smtClean="0">
              <a:ea typeface="ＭＳ Ｐゴシック"/>
              <a:cs typeface="ＭＳ Ｐゴシック"/>
            </a:endParaRPr>
          </a:p>
          <a:p>
            <a:endParaRPr lang="en-US" sz="2800" smtClean="0">
              <a:ea typeface="ＭＳ Ｐゴシック"/>
              <a:cs typeface="ＭＳ Ｐゴシック"/>
            </a:endParaRPr>
          </a:p>
          <a:p>
            <a:pPr>
              <a:buFontTx/>
              <a:buNone/>
            </a:pPr>
            <a:r>
              <a:rPr lang="en-US" sz="2800" smtClean="0">
                <a:ea typeface="ＭＳ Ｐゴシック"/>
                <a:cs typeface="ＭＳ Ｐゴシック"/>
              </a:rPr>
              <a:t>≥ $25,000 → 39 gifts = $7.5M</a:t>
            </a:r>
          </a:p>
          <a:p>
            <a:pPr>
              <a:buFontTx/>
              <a:buNone/>
            </a:pPr>
            <a:endParaRPr lang="en-US" sz="2800" smtClean="0">
              <a:ea typeface="ＭＳ Ｐゴシック"/>
              <a:cs typeface="ＭＳ Ｐゴシック"/>
            </a:endParaRPr>
          </a:p>
          <a:p>
            <a:pPr>
              <a:buFontTx/>
              <a:buNone/>
            </a:pPr>
            <a:endParaRPr lang="en-US" sz="2800" smtClean="0">
              <a:ea typeface="ＭＳ Ｐゴシック"/>
              <a:cs typeface="ＭＳ Ｐゴシック"/>
            </a:endParaRPr>
          </a:p>
        </p:txBody>
      </p:sp>
      <p:sp>
        <p:nvSpPr>
          <p:cNvPr id="7577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0DA7113-AE98-456D-B01E-941EA969E6FE}" type="datetime4">
              <a:rPr lang="en-US" smtClean="0">
                <a:ea typeface="ＭＳ Ｐゴシック"/>
                <a:cs typeface="ＭＳ Ｐゴシック"/>
              </a:rPr>
              <a:pPr/>
              <a:t>July 20, 2009</a:t>
            </a:fld>
            <a:endParaRPr lang="en-US" sz="1400" i="1" smtClean="0">
              <a:ea typeface="ＭＳ Ｐゴシック"/>
              <a:cs typeface="ＭＳ Ｐゴシック"/>
            </a:endParaRPr>
          </a:p>
        </p:txBody>
      </p:sp>
      <p:sp>
        <p:nvSpPr>
          <p:cNvPr id="7578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z="1400" smtClean="0">
                <a:ea typeface="ＭＳ Ｐゴシック"/>
                <a:cs typeface="ＭＳ Ｐゴシック"/>
              </a:rPr>
              <a:t>Matching the Promise Campaign</a:t>
            </a:r>
            <a:endParaRPr lang="en-US" sz="1600" i="1" smtClean="0">
              <a:ea typeface="ＭＳ Ｐゴシック"/>
              <a:cs typeface="ＭＳ Ｐゴシック"/>
            </a:endParaRPr>
          </a:p>
          <a:p>
            <a:endParaRPr lang="en-US" sz="1400" i="1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>
          <a:xfrm>
            <a:off x="1524000" y="811213"/>
            <a:ext cx="7110413" cy="1143000"/>
          </a:xfrm>
        </p:spPr>
        <p:txBody>
          <a:bodyPr anchor="ctr"/>
          <a:lstStyle/>
          <a:p>
            <a:r>
              <a:rPr lang="en-US" sz="3400" smtClean="0">
                <a:ea typeface="ＭＳ Ｐゴシック"/>
                <a:cs typeface="ＭＳ Ｐゴシック"/>
              </a:rPr>
              <a:t>Analysis of Gifts ≥ $25,000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>
          <a:xfrm>
            <a:off x="1525588" y="1852613"/>
            <a:ext cx="7110412" cy="40386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>
                <a:ea typeface="ＭＳ Ｐゴシック"/>
                <a:cs typeface="ＭＳ Ｐゴシック"/>
              </a:rPr>
              <a:t>Number of Gifts → 39</a:t>
            </a:r>
          </a:p>
          <a:p>
            <a:pPr>
              <a:buFontTx/>
              <a:buNone/>
            </a:pPr>
            <a:endParaRPr lang="en-US" sz="2800" smtClean="0">
              <a:ea typeface="ＭＳ Ｐゴシック"/>
              <a:cs typeface="ＭＳ Ｐゴシック"/>
            </a:endParaRPr>
          </a:p>
          <a:p>
            <a:pPr>
              <a:buFontTx/>
              <a:buNone/>
            </a:pPr>
            <a:r>
              <a:rPr lang="en-US" sz="2800" smtClean="0">
                <a:ea typeface="ＭＳ Ｐゴシック"/>
                <a:cs typeface="ＭＳ Ｐゴシック"/>
              </a:rPr>
              <a:t>Average Gift → $200,000</a:t>
            </a:r>
          </a:p>
          <a:p>
            <a:pPr>
              <a:buFontTx/>
              <a:buNone/>
            </a:pPr>
            <a:endParaRPr lang="en-US" sz="2800" smtClean="0">
              <a:ea typeface="ＭＳ Ｐゴシック"/>
              <a:cs typeface="ＭＳ Ｐゴシック"/>
            </a:endParaRPr>
          </a:p>
          <a:p>
            <a:pPr>
              <a:buFontTx/>
              <a:buNone/>
            </a:pPr>
            <a:r>
              <a:rPr lang="en-US" sz="2800" smtClean="0">
                <a:ea typeface="ＭＳ Ｐゴシック"/>
                <a:cs typeface="ＭＳ Ｐゴシック"/>
              </a:rPr>
              <a:t>Avg Age of Donors → 73</a:t>
            </a:r>
          </a:p>
        </p:txBody>
      </p:sp>
      <p:sp>
        <p:nvSpPr>
          <p:cNvPr id="778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09E2E1D-6E9D-4810-8D6E-EA7A31DAAD83}" type="datetime4">
              <a:rPr lang="en-US" smtClean="0">
                <a:ea typeface="ＭＳ Ｐゴシック"/>
                <a:cs typeface="ＭＳ Ｐゴシック"/>
              </a:rPr>
              <a:pPr/>
              <a:t>July 20, 2009</a:t>
            </a:fld>
            <a:endParaRPr lang="en-US" sz="1400" i="1" smtClean="0">
              <a:ea typeface="ＭＳ Ｐゴシック"/>
              <a:cs typeface="ＭＳ Ｐゴシック"/>
            </a:endParaRPr>
          </a:p>
        </p:txBody>
      </p:sp>
      <p:sp>
        <p:nvSpPr>
          <p:cNvPr id="778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z="1400" smtClean="0">
                <a:ea typeface="ＭＳ Ｐゴシック"/>
                <a:cs typeface="ＭＳ Ｐゴシック"/>
              </a:rPr>
              <a:t>Matching the Promise Campaign</a:t>
            </a:r>
            <a:endParaRPr lang="en-US" sz="1600" i="1" smtClean="0">
              <a:ea typeface="ＭＳ Ｐゴシック"/>
              <a:cs typeface="ＭＳ Ｐゴシック"/>
            </a:endParaRPr>
          </a:p>
          <a:p>
            <a:endParaRPr lang="en-US" sz="1400" i="1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>
          <a:xfrm>
            <a:off x="1524000" y="811213"/>
            <a:ext cx="7110413" cy="1143000"/>
          </a:xfrm>
        </p:spPr>
        <p:txBody>
          <a:bodyPr anchor="ctr"/>
          <a:lstStyle/>
          <a:p>
            <a:r>
              <a:rPr lang="en-US" sz="3400" smtClean="0">
                <a:ea typeface="ＭＳ Ｐゴシック"/>
                <a:cs typeface="ＭＳ Ｐゴシック"/>
              </a:rPr>
              <a:t>Gifts &gt;= $25,000 by Designation</a:t>
            </a:r>
          </a:p>
        </p:txBody>
      </p:sp>
      <p:graphicFrame>
        <p:nvGraphicFramePr>
          <p:cNvPr id="28759" name="Group 87"/>
          <p:cNvGraphicFramePr>
            <a:graphicFrameLocks noGrp="1"/>
          </p:cNvGraphicFramePr>
          <p:nvPr>
            <p:ph idx="1"/>
          </p:nvPr>
        </p:nvGraphicFramePr>
        <p:xfrm>
          <a:off x="3381375" y="2379663"/>
          <a:ext cx="4283075" cy="3575050"/>
        </p:xfrm>
        <a:graphic>
          <a:graphicData uri="http://schemas.openxmlformats.org/drawingml/2006/table">
            <a:tbl>
              <a:tblPr/>
              <a:tblGrid>
                <a:gridCol w="857250"/>
                <a:gridCol w="855663"/>
                <a:gridCol w="857250"/>
                <a:gridCol w="855662"/>
                <a:gridCol w="857250"/>
              </a:tblGrid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UG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Scholarship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Grad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Fellowship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Special Projects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Unrestricted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C&amp;I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ELPS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 to 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GSO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SoE Gen’rl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CCC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E7"/>
                    </a:solidFill>
                  </a:tcPr>
                </a:tc>
              </a:tr>
            </a:tbl>
          </a:graphicData>
        </a:graphic>
      </p:graphicFrame>
      <p:sp>
        <p:nvSpPr>
          <p:cNvPr id="7994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F3088CE-34E7-4024-8A41-D9AB45058BF9}" type="datetime4">
              <a:rPr lang="en-US" smtClean="0">
                <a:ea typeface="ＭＳ Ｐゴシック"/>
                <a:cs typeface="ＭＳ Ｐゴシック"/>
              </a:rPr>
              <a:pPr/>
              <a:t>July 20, 2009</a:t>
            </a:fld>
            <a:endParaRPr lang="en-US" sz="1400" i="1" smtClean="0">
              <a:ea typeface="ＭＳ Ｐゴシック"/>
              <a:cs typeface="ＭＳ Ｐゴシック"/>
            </a:endParaRPr>
          </a:p>
        </p:txBody>
      </p:sp>
      <p:sp>
        <p:nvSpPr>
          <p:cNvPr id="7994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z="1400" smtClean="0">
                <a:ea typeface="ＭＳ Ｐゴシック"/>
                <a:cs typeface="ＭＳ Ｐゴシック"/>
              </a:rPr>
              <a:t>Matching the Promise Campaign</a:t>
            </a:r>
            <a:endParaRPr lang="en-US" sz="1600" i="1" smtClean="0">
              <a:ea typeface="ＭＳ Ｐゴシック"/>
              <a:cs typeface="ＭＳ Ｐゴシック"/>
            </a:endParaRPr>
          </a:p>
          <a:p>
            <a:endParaRPr lang="en-US" sz="1400" i="1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xfrm>
            <a:off x="1524000" y="811213"/>
            <a:ext cx="7110413" cy="1143000"/>
          </a:xfrm>
        </p:spPr>
        <p:txBody>
          <a:bodyPr anchor="ctr"/>
          <a:lstStyle/>
          <a:p>
            <a:r>
              <a:rPr lang="en-US" sz="3400" smtClean="0">
                <a:ea typeface="ＭＳ Ｐゴシック"/>
                <a:cs typeface="ＭＳ Ｐゴシック"/>
              </a:rPr>
              <a:t>Scholarship/Fellowship Gifts Eligible for University Match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7110413" cy="4038600"/>
          </a:xfrm>
        </p:spPr>
        <p:txBody>
          <a:bodyPr/>
          <a:lstStyle/>
          <a:p>
            <a:pPr>
              <a:buFontTx/>
              <a:buNone/>
            </a:pPr>
            <a:endParaRPr lang="en-US" sz="2800" smtClean="0">
              <a:ea typeface="ＭＳ Ｐゴシック"/>
              <a:cs typeface="ＭＳ Ｐゴシック"/>
            </a:endParaRPr>
          </a:p>
          <a:p>
            <a:r>
              <a:rPr lang="en-US" sz="2800" smtClean="0">
                <a:ea typeface="ＭＳ Ｐゴシック"/>
                <a:cs typeface="ＭＳ Ｐゴシック"/>
              </a:rPr>
              <a:t>Total Gift receipts qualifying for match - $2.7M</a:t>
            </a:r>
          </a:p>
          <a:p>
            <a:r>
              <a:rPr lang="en-US" sz="2800" smtClean="0">
                <a:ea typeface="ＭＳ Ｐゴシック"/>
                <a:cs typeface="ＭＳ Ｐゴシック"/>
              </a:rPr>
              <a:t>Designation of gifts qualifying for match -  8 scholarships and 7 fellowships</a:t>
            </a:r>
          </a:p>
          <a:p>
            <a:r>
              <a:rPr lang="en-US" sz="2800" smtClean="0">
                <a:ea typeface="ＭＳ Ｐゴシック"/>
                <a:cs typeface="ＭＳ Ｐゴシック"/>
              </a:rPr>
              <a:t>Expected annual dollars as a result of the match (in perpetuity) - $117,750</a:t>
            </a:r>
          </a:p>
        </p:txBody>
      </p:sp>
      <p:sp>
        <p:nvSpPr>
          <p:cNvPr id="8192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E3650D7-CC37-47B2-88F1-74FBFA16AEBE}" type="datetime4">
              <a:rPr lang="en-US" smtClean="0">
                <a:ea typeface="ＭＳ Ｐゴシック"/>
                <a:cs typeface="ＭＳ Ｐゴシック"/>
              </a:rPr>
              <a:pPr/>
              <a:t>July 20, 2009</a:t>
            </a:fld>
            <a:endParaRPr lang="en-US" sz="1400" i="1" smtClean="0">
              <a:ea typeface="ＭＳ Ｐゴシック"/>
              <a:cs typeface="ＭＳ Ｐゴシック"/>
            </a:endParaRPr>
          </a:p>
        </p:txBody>
      </p:sp>
      <p:sp>
        <p:nvSpPr>
          <p:cNvPr id="819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z="1400" smtClean="0">
                <a:ea typeface="ＭＳ Ｐゴシック"/>
                <a:cs typeface="ＭＳ Ｐゴシック"/>
              </a:rPr>
              <a:t>Matching the Promise Campaign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1524000" y="811213"/>
            <a:ext cx="7110413" cy="1143000"/>
          </a:xfrm>
        </p:spPr>
        <p:txBody>
          <a:bodyPr anchor="ctr"/>
          <a:lstStyle/>
          <a:p>
            <a:r>
              <a:rPr lang="en-US" sz="3400" smtClean="0">
                <a:ea typeface="ＭＳ Ｐゴシック"/>
                <a:cs typeface="ＭＳ Ｐゴシック"/>
              </a:rPr>
              <a:t>National Comparison (includes non-governmental grants) 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>
          <a:xfrm>
            <a:off x="1525588" y="1852613"/>
            <a:ext cx="7110412" cy="4038600"/>
          </a:xfrm>
        </p:spPr>
        <p:txBody>
          <a:bodyPr/>
          <a:lstStyle/>
          <a:p>
            <a:pPr>
              <a:buFontTx/>
              <a:buNone/>
            </a:pPr>
            <a:endParaRPr lang="en-US" sz="2800" smtClean="0">
              <a:ea typeface="ＭＳ Ｐゴシック"/>
              <a:cs typeface="ＭＳ Ｐゴシック"/>
            </a:endParaRPr>
          </a:p>
          <a:p>
            <a:pPr>
              <a:buFontTx/>
              <a:buNone/>
            </a:pPr>
            <a:r>
              <a:rPr lang="en-US" sz="2800" smtClean="0">
                <a:ea typeface="ＭＳ Ｐゴシック"/>
                <a:cs typeface="ＭＳ Ｐゴシック"/>
              </a:rPr>
              <a:t>Fundraising = $9.9 M</a:t>
            </a:r>
          </a:p>
          <a:p>
            <a:pPr>
              <a:buFontTx/>
              <a:buNone/>
            </a:pPr>
            <a:r>
              <a:rPr lang="en-US" sz="2800" smtClean="0">
                <a:ea typeface="ＭＳ Ｐゴシック"/>
                <a:cs typeface="ＭＳ Ｐゴシック"/>
              </a:rPr>
              <a:t>Non-governmental grants = $18.3 M</a:t>
            </a:r>
          </a:p>
          <a:p>
            <a:pPr>
              <a:buFontTx/>
              <a:buNone/>
            </a:pPr>
            <a:endParaRPr lang="en-US" sz="2800" smtClean="0">
              <a:ea typeface="ＭＳ Ｐゴシック"/>
              <a:cs typeface="ＭＳ Ｐゴシック"/>
            </a:endParaRPr>
          </a:p>
          <a:p>
            <a:pPr>
              <a:buFontTx/>
              <a:buNone/>
            </a:pPr>
            <a:r>
              <a:rPr lang="en-US" sz="2800" smtClean="0">
                <a:ea typeface="ＭＳ Ｐゴシック"/>
                <a:cs typeface="ＭＳ Ｐゴシック"/>
              </a:rPr>
              <a:t>SoE Total to Date = $28.2M</a:t>
            </a:r>
          </a:p>
        </p:txBody>
      </p:sp>
      <p:sp>
        <p:nvSpPr>
          <p:cNvPr id="8397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4218D97-461B-4981-847B-73223ADC616C}" type="datetime4">
              <a:rPr lang="en-US" smtClean="0">
                <a:ea typeface="ＭＳ Ｐゴシック"/>
                <a:cs typeface="ＭＳ Ｐゴシック"/>
              </a:rPr>
              <a:pPr/>
              <a:t>July 20, 2009</a:t>
            </a:fld>
            <a:endParaRPr lang="en-US" sz="1400" i="1" smtClean="0">
              <a:ea typeface="ＭＳ Ｐゴシック"/>
              <a:cs typeface="ＭＳ Ｐゴシック"/>
            </a:endParaRPr>
          </a:p>
        </p:txBody>
      </p:sp>
      <p:sp>
        <p:nvSpPr>
          <p:cNvPr id="839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z="1400" smtClean="0">
                <a:ea typeface="ＭＳ Ｐゴシック"/>
                <a:cs typeface="ＭＳ Ｐゴシック"/>
              </a:rPr>
              <a:t>Matching the Promise Campaign</a:t>
            </a:r>
            <a:endParaRPr lang="en-US" sz="1600" i="1" smtClean="0">
              <a:ea typeface="ＭＳ Ｐゴシック"/>
              <a:cs typeface="ＭＳ Ｐゴシック"/>
            </a:endParaRPr>
          </a:p>
          <a:p>
            <a:endParaRPr lang="en-US" sz="1400" i="1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990600"/>
            <a:ext cx="7772400" cy="1981200"/>
          </a:xfrm>
        </p:spPr>
        <p:txBody>
          <a:bodyPr/>
          <a:lstStyle/>
          <a:p>
            <a:r>
              <a:rPr lang="en-US" sz="5100" smtClean="0">
                <a:ea typeface="ＭＳ Ｐゴシック"/>
                <a:cs typeface="ＭＳ Ｐゴシック"/>
              </a:rPr>
              <a:t>NCATE UPDATE </a:t>
            </a:r>
          </a:p>
        </p:txBody>
      </p:sp>
      <p:sp>
        <p:nvSpPr>
          <p:cNvPr id="86018" name="Subtitle 2"/>
          <p:cNvSpPr>
            <a:spLocks noGrp="1"/>
          </p:cNvSpPr>
          <p:nvPr>
            <p:ph type="subTitle" idx="4294967295"/>
          </p:nvPr>
        </p:nvSpPr>
        <p:spPr>
          <a:xfrm>
            <a:off x="2316163" y="3008313"/>
            <a:ext cx="5529262" cy="24479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5400" smtClean="0">
                <a:solidFill>
                  <a:srgbClr val="FFFFFF"/>
                </a:solidFill>
                <a:ea typeface="ＭＳ Ｐゴシック"/>
                <a:cs typeface="ＭＳ Ｐゴシック"/>
              </a:rPr>
              <a:t>Faculty Meeting</a:t>
            </a:r>
          </a:p>
          <a:p>
            <a:pPr marL="0" indent="0" algn="ctr">
              <a:buFontTx/>
              <a:buNone/>
            </a:pPr>
            <a:r>
              <a:rPr lang="en-US" sz="5400" smtClean="0">
                <a:solidFill>
                  <a:srgbClr val="FFFFFF"/>
                </a:solidFill>
                <a:ea typeface="ＭＳ Ｐゴシック"/>
                <a:cs typeface="ＭＳ Ｐゴシック"/>
              </a:rPr>
              <a:t>December 12, 2008</a:t>
            </a:r>
          </a:p>
          <a:p>
            <a:pPr marL="0" indent="0" algn="ctr">
              <a:buFontTx/>
              <a:buNone/>
            </a:pPr>
            <a:r>
              <a:rPr lang="en-US" sz="5400" smtClean="0">
                <a:solidFill>
                  <a:srgbClr val="FFFFFF"/>
                </a:solidFill>
                <a:ea typeface="ＭＳ Ｐゴシック"/>
                <a:cs typeface="ＭＳ Ｐゴシック"/>
              </a:rPr>
              <a:t>                                 </a:t>
            </a:r>
          </a:p>
          <a:p>
            <a:pPr marL="0" indent="0" algn="ctr">
              <a:buFontTx/>
              <a:buNone/>
            </a:pPr>
            <a:endParaRPr lang="en-US" sz="5400" smtClean="0">
              <a:solidFill>
                <a:srgbClr val="FFFFFF"/>
              </a:solidFill>
              <a:ea typeface="ＭＳ Ｐゴシック"/>
              <a:cs typeface="ＭＳ Ｐゴシック"/>
            </a:endParaRPr>
          </a:p>
          <a:p>
            <a:pPr marL="0" indent="0" algn="ctr">
              <a:buFontTx/>
              <a:buNone/>
            </a:pPr>
            <a:endParaRPr lang="en-US" sz="5400" smtClean="0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OVERVIEW</a:t>
            </a:r>
          </a:p>
        </p:txBody>
      </p:sp>
      <p:sp>
        <p:nvSpPr>
          <p:cNvPr id="88066" name="Subtitl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900" smtClean="0">
                <a:ea typeface="ＭＳ Ｐゴシック"/>
                <a:cs typeface="ＭＳ Ｐゴシック"/>
              </a:rPr>
              <a:t>Program Reviews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900" smtClean="0">
                <a:ea typeface="ＭＳ Ｐゴシック"/>
                <a:cs typeface="ＭＳ Ｐゴシック"/>
              </a:rPr>
              <a:t>	  Pre-requisite to NCATE Visit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900" smtClean="0">
                <a:ea typeface="ＭＳ Ｐゴシック"/>
                <a:cs typeface="ＭＳ Ｐゴシック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900" smtClean="0">
                <a:ea typeface="ＭＳ Ｐゴシック"/>
                <a:cs typeface="ＭＳ Ｐゴシック"/>
              </a:rPr>
              <a:t>Institutional Report</a:t>
            </a:r>
          </a:p>
          <a:p>
            <a:pPr>
              <a:lnSpc>
                <a:spcPct val="90000"/>
              </a:lnSpc>
            </a:pPr>
            <a:endParaRPr lang="en-US" sz="2900" smtClean="0"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</a:pPr>
            <a:r>
              <a:rPr lang="en-US" sz="2900" smtClean="0">
                <a:ea typeface="ＭＳ Ｐゴシック"/>
                <a:cs typeface="ＭＳ Ｐゴシック"/>
              </a:rPr>
              <a:t>Complementary Requirements</a:t>
            </a:r>
          </a:p>
          <a:p>
            <a:pPr>
              <a:lnSpc>
                <a:spcPct val="90000"/>
              </a:lnSpc>
            </a:pPr>
            <a:endParaRPr lang="en-US" sz="2900" smtClean="0"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</a:pPr>
            <a:r>
              <a:rPr lang="en-US" sz="2900" smtClean="0">
                <a:ea typeface="ＭＳ Ｐゴシック"/>
                <a:cs typeface="ＭＳ Ｐゴシック"/>
              </a:rPr>
              <a:t> Spring 2010 Visit</a:t>
            </a:r>
          </a:p>
          <a:p>
            <a:pPr>
              <a:lnSpc>
                <a:spcPct val="90000"/>
              </a:lnSpc>
            </a:pPr>
            <a:endParaRPr lang="en-US" sz="26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PROGRAM REVIEWS</a:t>
            </a:r>
          </a:p>
        </p:txBody>
      </p:sp>
      <p:sp>
        <p:nvSpPr>
          <p:cNvPr id="90114" name="Subtitle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300" u="sng" smtClean="0">
                <a:ea typeface="ＭＳ Ｐゴシック"/>
                <a:cs typeface="ＭＳ Ｐゴシック"/>
              </a:rPr>
              <a:t>Bloomington</a:t>
            </a:r>
            <a:endParaRPr lang="en-US" sz="2300" smtClean="0"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100" smtClean="0">
                <a:ea typeface="ＭＳ Ｐゴシック"/>
                <a:cs typeface="ＭＳ Ｐゴシック"/>
              </a:rPr>
              <a:t>	-  21 programs submitted 07-08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100" smtClean="0">
                <a:ea typeface="ＭＳ Ｐゴシック"/>
                <a:cs typeface="ＭＳ Ｐゴシック"/>
              </a:rPr>
              <a:t>		-    9 state reviews; 5 approved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100" smtClean="0">
                <a:ea typeface="ＭＳ Ｐゴシック"/>
                <a:cs typeface="ＭＳ Ｐゴシック"/>
              </a:rPr>
              <a:t>		-  12 professional assoc. reviews;  6  approved, 2 			under review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100" smtClean="0">
                <a:ea typeface="ＭＳ Ｐゴシック"/>
                <a:cs typeface="ＭＳ Ｐゴシック"/>
              </a:rPr>
              <a:t>		-    8 approved with conditions; to be addressed in 		2009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500" u="sng" smtClean="0">
                <a:ea typeface="ＭＳ Ｐゴシック"/>
                <a:cs typeface="ＭＳ Ｐゴシック"/>
              </a:rPr>
              <a:t>IUPUI/IUPUC</a:t>
            </a:r>
            <a:endParaRPr lang="en-US" sz="2500" smtClean="0"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100" smtClean="0">
                <a:ea typeface="ＭＳ Ｐゴシック"/>
                <a:cs typeface="ＭＳ Ｐゴシック"/>
              </a:rPr>
              <a:t>	- 12 programs submitted 07-08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100" smtClean="0">
                <a:ea typeface="ＭＳ Ｐゴシック"/>
                <a:cs typeface="ＭＳ Ｐゴシック"/>
              </a:rPr>
              <a:t>		-   2 state reviews; approved with conditions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100" smtClean="0">
                <a:ea typeface="ＭＳ Ｐゴシック"/>
                <a:cs typeface="ＭＳ Ｐゴシック"/>
              </a:rPr>
              <a:t>		-  10 professional assoc. reviews (Sept. 2008)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100" smtClean="0">
                <a:ea typeface="ＭＳ Ｐゴシック"/>
                <a:cs typeface="ＭＳ Ｐゴシック"/>
              </a:rPr>
              <a:t>			 results will be posted end of year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1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000" smtClean="0">
                <a:ea typeface="ＭＳ Ｐゴシック"/>
                <a:cs typeface="ＭＳ Ｐゴシック"/>
              </a:rPr>
              <a:t>INSTITUTIONAL REPORT</a:t>
            </a:r>
            <a:br>
              <a:rPr lang="en-US" sz="3000" smtClean="0">
                <a:ea typeface="ＭＳ Ｐゴシック"/>
                <a:cs typeface="ＭＳ Ｐゴシック"/>
              </a:rPr>
            </a:br>
            <a:r>
              <a:rPr lang="en-US" sz="3000" smtClean="0">
                <a:ea typeface="ＭＳ Ｐゴシック"/>
                <a:cs typeface="ＭＳ Ｐゴシック"/>
              </a:rPr>
              <a:t>STANDARDS</a:t>
            </a:r>
          </a:p>
        </p:txBody>
      </p:sp>
      <p:sp>
        <p:nvSpPr>
          <p:cNvPr id="92162" name="Subtitl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1000" smtClean="0"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r>
              <a:rPr lang="en-US" sz="2300" smtClean="0">
                <a:ea typeface="ＭＳ Ｐゴシック"/>
                <a:cs typeface="ＭＳ Ｐゴシック"/>
              </a:rPr>
              <a:t>ONE     Candidate Knowledge, Skills and Dispositions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300" smtClean="0"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r>
              <a:rPr lang="en-US" sz="2300" smtClean="0">
                <a:ea typeface="ＭＳ Ｐゴシック"/>
                <a:cs typeface="ＭＳ Ｐゴシック"/>
              </a:rPr>
              <a:t>TWO     Assessment System/Unit Evaluation</a:t>
            </a:r>
          </a:p>
          <a:p>
            <a:pPr>
              <a:lnSpc>
                <a:spcPct val="80000"/>
              </a:lnSpc>
            </a:pPr>
            <a:endParaRPr lang="en-US" sz="2300" smtClean="0"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r>
              <a:rPr lang="en-US" sz="2300" smtClean="0">
                <a:ea typeface="ＭＳ Ｐゴシック"/>
                <a:cs typeface="ＭＳ Ｐゴシック"/>
              </a:rPr>
              <a:t>THREE  Field Experiences and Clinical Practice</a:t>
            </a:r>
          </a:p>
          <a:p>
            <a:pPr>
              <a:lnSpc>
                <a:spcPct val="80000"/>
              </a:lnSpc>
            </a:pPr>
            <a:endParaRPr lang="en-US" sz="2300" smtClean="0"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r>
              <a:rPr lang="en-US" sz="2300" smtClean="0">
                <a:ea typeface="ＭＳ Ｐゴシック"/>
                <a:cs typeface="ＭＳ Ｐゴシック"/>
              </a:rPr>
              <a:t>FOUR    Diversity</a:t>
            </a:r>
          </a:p>
          <a:p>
            <a:pPr>
              <a:lnSpc>
                <a:spcPct val="80000"/>
              </a:lnSpc>
            </a:pPr>
            <a:endParaRPr lang="en-US" sz="2300" smtClean="0"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r>
              <a:rPr lang="en-US" sz="2300" smtClean="0">
                <a:ea typeface="ＭＳ Ｐゴシック"/>
                <a:cs typeface="ＭＳ Ｐゴシック"/>
              </a:rPr>
              <a:t>FIVE      Faculty Qualifications, Performance, 			Development</a:t>
            </a:r>
          </a:p>
          <a:p>
            <a:pPr>
              <a:lnSpc>
                <a:spcPct val="80000"/>
              </a:lnSpc>
            </a:pPr>
            <a:endParaRPr lang="en-US" sz="2300" smtClean="0"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r>
              <a:rPr lang="en-US" sz="2300" smtClean="0">
                <a:ea typeface="ＭＳ Ｐゴシック"/>
                <a:cs typeface="ＭＳ Ｐゴシック"/>
              </a:rPr>
              <a:t>SIX      Unit Governance and Resources</a:t>
            </a:r>
          </a:p>
          <a:p>
            <a:pPr>
              <a:lnSpc>
                <a:spcPct val="80000"/>
              </a:lnSpc>
            </a:pPr>
            <a:endParaRPr lang="en-US" sz="15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000" smtClean="0">
                <a:ea typeface="ＭＳ Ｐゴシック"/>
                <a:cs typeface="ＭＳ Ｐゴシック"/>
              </a:rPr>
              <a:t>INSTITUTIONAL REPORT</a:t>
            </a:r>
            <a:br>
              <a:rPr lang="en-US" sz="3000" smtClean="0">
                <a:ea typeface="ＭＳ Ｐゴシック"/>
                <a:cs typeface="ＭＳ Ｐゴシック"/>
              </a:rPr>
            </a:br>
            <a:r>
              <a:rPr lang="en-US" sz="3000" smtClean="0">
                <a:ea typeface="ＭＳ Ｐゴシック"/>
                <a:cs typeface="ＭＳ Ｐゴシック"/>
              </a:rPr>
              <a:t>REQUIRED DATA</a:t>
            </a:r>
          </a:p>
        </p:txBody>
      </p:sp>
      <p:sp>
        <p:nvSpPr>
          <p:cNvPr id="94210" name="Subtitle 2"/>
          <p:cNvSpPr>
            <a:spLocks noGrp="1"/>
          </p:cNvSpPr>
          <p:nvPr>
            <p:ph idx="4294967295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300" smtClean="0">
                <a:ea typeface="ＭＳ Ｐゴシック"/>
                <a:cs typeface="ＭＳ Ｐゴシック"/>
              </a:rPr>
              <a:t>Education Faculty and Graduate Assistants</a:t>
            </a:r>
          </a:p>
          <a:p>
            <a:pPr>
              <a:lnSpc>
                <a:spcPct val="90000"/>
              </a:lnSpc>
            </a:pPr>
            <a:r>
              <a:rPr lang="en-US" sz="2300" smtClean="0">
                <a:ea typeface="ＭＳ Ｐゴシック"/>
                <a:cs typeface="ＭＳ Ｐゴシック"/>
              </a:rPr>
              <a:t>Programs and Review Status 	(Initial/Advanced)</a:t>
            </a:r>
          </a:p>
          <a:p>
            <a:pPr>
              <a:lnSpc>
                <a:spcPct val="90000"/>
              </a:lnSpc>
            </a:pPr>
            <a:r>
              <a:rPr lang="en-US" sz="2300" smtClean="0">
                <a:ea typeface="ＭＳ Ｐゴシック"/>
                <a:cs typeface="ＭＳ Ｐゴシック"/>
              </a:rPr>
              <a:t>Praxis II Data (Initial and Other School Professionals)</a:t>
            </a:r>
          </a:p>
          <a:p>
            <a:pPr>
              <a:lnSpc>
                <a:spcPct val="90000"/>
              </a:lnSpc>
            </a:pPr>
            <a:r>
              <a:rPr lang="en-US" sz="2300" smtClean="0">
                <a:ea typeface="ＭＳ Ｐゴシック"/>
                <a:cs typeface="ＭＳ Ｐゴシック"/>
              </a:rPr>
              <a:t>Unit Assessment System: Transition Point Assessments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>
                <a:ea typeface="ＭＳ Ｐゴシック"/>
                <a:cs typeface="ＭＳ Ｐゴシック"/>
              </a:rPr>
              <a:t>	 (Initial/Advanced)</a:t>
            </a:r>
          </a:p>
          <a:p>
            <a:pPr>
              <a:lnSpc>
                <a:spcPct val="90000"/>
              </a:lnSpc>
            </a:pPr>
            <a:r>
              <a:rPr lang="en-US" sz="2300" smtClean="0">
                <a:ea typeface="ＭＳ Ｐゴシック"/>
                <a:cs typeface="ＭＳ Ｐゴシック"/>
              </a:rPr>
              <a:t>Field Experiences/Clinical Practice by Program</a:t>
            </a:r>
          </a:p>
          <a:p>
            <a:pPr>
              <a:lnSpc>
                <a:spcPct val="90000"/>
              </a:lnSpc>
            </a:pPr>
            <a:r>
              <a:rPr lang="en-US" sz="2300" smtClean="0">
                <a:ea typeface="ＭＳ Ｐゴシック"/>
                <a:cs typeface="ＭＳ Ｐゴシック"/>
              </a:rPr>
              <a:t>Faculty Demographics</a:t>
            </a:r>
          </a:p>
          <a:p>
            <a:pPr>
              <a:lnSpc>
                <a:spcPct val="90000"/>
              </a:lnSpc>
            </a:pPr>
            <a:r>
              <a:rPr lang="en-US" sz="2300" smtClean="0">
                <a:ea typeface="ＭＳ Ｐゴシック"/>
                <a:cs typeface="ＭＳ Ｐゴシック"/>
              </a:rPr>
              <a:t>Candidate Demographics</a:t>
            </a:r>
          </a:p>
          <a:p>
            <a:pPr>
              <a:lnSpc>
                <a:spcPct val="90000"/>
              </a:lnSpc>
            </a:pPr>
            <a:r>
              <a:rPr lang="en-US" sz="2300" smtClean="0">
                <a:ea typeface="ＭＳ Ｐゴシック"/>
                <a:cs typeface="ＭＳ Ｐゴシック"/>
              </a:rPr>
              <a:t>Clinical Practice Sites Demographics</a:t>
            </a:r>
          </a:p>
          <a:p>
            <a:pPr>
              <a:lnSpc>
                <a:spcPct val="90000"/>
              </a:lnSpc>
            </a:pPr>
            <a:r>
              <a:rPr lang="en-US" sz="2300" smtClean="0">
                <a:ea typeface="ＭＳ Ｐゴシック"/>
                <a:cs typeface="ＭＳ Ｐゴシック"/>
              </a:rPr>
              <a:t>Faculty Qualification Summary</a:t>
            </a:r>
          </a:p>
          <a:p>
            <a:pPr>
              <a:lnSpc>
                <a:spcPct val="90000"/>
              </a:lnSpc>
            </a:pPr>
            <a:endParaRPr lang="en-US" sz="23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schoolofed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en-US" sz="2000" b="0" smtClean="0">
                <a:ea typeface="ＭＳ Ｐゴシック"/>
                <a:cs typeface="ＭＳ Ｐゴシック"/>
              </a:rPr>
              <a:t>Crystal Hill: </a:t>
            </a:r>
            <a:r>
              <a:rPr lang="en-US" sz="2000" smtClean="0">
                <a:ea typeface="ＭＳ Ｐゴシック"/>
                <a:cs typeface="ＭＳ Ｐゴシック"/>
              </a:rPr>
              <a:t>Assistant Professor of Math Education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endParaRPr lang="en-US" b="1" smtClean="0">
              <a:ea typeface="ＭＳ Ｐゴシック"/>
              <a:cs typeface="ＭＳ Ｐゴシック"/>
            </a:endParaRPr>
          </a:p>
          <a:p>
            <a:endParaRPr lang="en-US" b="1" smtClean="0">
              <a:ea typeface="ＭＳ Ｐゴシック"/>
              <a:cs typeface="ＭＳ Ｐゴシック"/>
            </a:endParaRPr>
          </a:p>
          <a:p>
            <a:endParaRPr lang="en-US" b="1" smtClean="0">
              <a:ea typeface="ＭＳ Ｐゴシック"/>
              <a:cs typeface="ＭＳ Ｐゴシック"/>
            </a:endParaRP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22532" name="Picture 4" descr="Crystal Hill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447800"/>
            <a:ext cx="3276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000" smtClean="0">
                <a:ea typeface="ＭＳ Ｐゴシック"/>
                <a:cs typeface="ＭＳ Ｐゴシック"/>
              </a:rPr>
              <a:t>INSTITUTIONAL REPORT</a:t>
            </a:r>
            <a:br>
              <a:rPr lang="en-US" sz="3000" smtClean="0">
                <a:ea typeface="ＭＳ Ｐゴシック"/>
                <a:cs typeface="ＭＳ Ｐゴシック"/>
              </a:rPr>
            </a:br>
            <a:r>
              <a:rPr lang="en-US" sz="3000" smtClean="0">
                <a:ea typeface="ＭＳ Ｐゴシック"/>
                <a:cs typeface="ＭＳ Ｐゴシック"/>
              </a:rPr>
              <a:t>FACULTY MANAGEMENT</a:t>
            </a:r>
          </a:p>
        </p:txBody>
      </p:sp>
      <p:sp>
        <p:nvSpPr>
          <p:cNvPr id="96258" name="Subtitle 2"/>
          <p:cNvSpPr>
            <a:spLocks noGrp="1"/>
          </p:cNvSpPr>
          <p:nvPr>
            <p:ph idx="4294967295"/>
          </p:nvPr>
        </p:nvSpPr>
        <p:spPr>
          <a:xfrm>
            <a:off x="1525588" y="2192338"/>
            <a:ext cx="7110412" cy="369887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Faculty Accreditation Leadership Committee</a:t>
            </a:r>
          </a:p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Writing Teams for each Standard</a:t>
            </a:r>
          </a:p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Plan to have Standard Drafts prepared by end of spring 2009 semester</a:t>
            </a:r>
          </a:p>
          <a:p>
            <a:pPr>
              <a:buFontTx/>
              <a:buChar char="-"/>
            </a:pPr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000" smtClean="0">
                <a:ea typeface="ＭＳ Ｐゴシック"/>
                <a:cs typeface="ＭＳ Ｐゴシック"/>
              </a:rPr>
              <a:t>COMPLEMENTARY</a:t>
            </a:r>
            <a:br>
              <a:rPr lang="en-US" sz="3000" smtClean="0">
                <a:ea typeface="ＭＳ Ｐゴシック"/>
                <a:cs typeface="ＭＳ Ｐゴシック"/>
              </a:rPr>
            </a:br>
            <a:r>
              <a:rPr lang="en-US" sz="3000" smtClean="0">
                <a:ea typeface="ＭＳ Ｐゴシック"/>
                <a:cs typeface="ＭＳ Ｐゴシック"/>
              </a:rPr>
              <a:t>REQUIREMENTS</a:t>
            </a:r>
          </a:p>
        </p:txBody>
      </p:sp>
      <p:sp>
        <p:nvSpPr>
          <p:cNvPr id="98306" name="Subtitle 2"/>
          <p:cNvSpPr>
            <a:spLocks noGrp="1"/>
          </p:cNvSpPr>
          <p:nvPr>
            <p:ph idx="4294967295"/>
          </p:nvPr>
        </p:nvSpPr>
        <p:spPr>
          <a:xfrm>
            <a:off x="1525588" y="2328863"/>
            <a:ext cx="7110412" cy="3562350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 Improved Web Presence</a:t>
            </a:r>
          </a:p>
          <a:p>
            <a:pPr>
              <a:buFontTx/>
              <a:buChar char="-"/>
            </a:pPr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Faculty Profiles on Web</a:t>
            </a:r>
          </a:p>
          <a:p>
            <a:pPr>
              <a:buFontTx/>
              <a:buChar char="-"/>
            </a:pPr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Work on Program Assessment Rubrics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schoolofed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sz="2000" b="0" smtClean="0">
                <a:ea typeface="ＭＳ Ｐゴシック"/>
                <a:cs typeface="ＭＳ Ｐゴシック"/>
              </a:rPr>
              <a:t>Jomo Mutegi</a:t>
            </a:r>
            <a:r>
              <a:rPr lang="en-US" sz="2000" smtClean="0">
                <a:ea typeface="ＭＳ Ｐゴシック"/>
                <a:cs typeface="ＭＳ Ｐゴシック"/>
              </a:rPr>
              <a:t>: Associate Professor of </a:t>
            </a:r>
            <a:br>
              <a:rPr lang="en-US" sz="2000" smtClean="0">
                <a:ea typeface="ＭＳ Ｐゴシック"/>
                <a:cs typeface="ＭＳ Ｐゴシック"/>
              </a:rPr>
            </a:br>
            <a:r>
              <a:rPr lang="en-US" sz="2000" smtClean="0">
                <a:ea typeface="ＭＳ Ｐゴシック"/>
                <a:cs typeface="ＭＳ Ｐゴシック"/>
              </a:rPr>
              <a:t>Science Education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endParaRPr lang="en-US" b="1" smtClean="0">
              <a:ea typeface="ＭＳ Ｐゴシック"/>
              <a:cs typeface="ＭＳ Ｐゴシック"/>
            </a:endParaRPr>
          </a:p>
          <a:p>
            <a:endParaRPr lang="en-US" b="1" smtClean="0">
              <a:ea typeface="ＭＳ Ｐゴシック"/>
              <a:cs typeface="ＭＳ Ｐゴシック"/>
            </a:endParaRPr>
          </a:p>
          <a:p>
            <a:endParaRPr lang="en-US" b="1" smtClean="0">
              <a:ea typeface="ＭＳ Ｐゴシック"/>
              <a:cs typeface="ＭＳ Ｐゴシック"/>
            </a:endParaRP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23556" name="Picture 4" descr="Jomo Mutegi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676400"/>
            <a:ext cx="3352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schoolofed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304800" y="274638"/>
            <a:ext cx="8610600" cy="1325562"/>
          </a:xfrm>
        </p:spPr>
        <p:txBody>
          <a:bodyPr/>
          <a:lstStyle/>
          <a:p>
            <a:r>
              <a:rPr lang="en-US" sz="2000" b="0" smtClean="0">
                <a:ea typeface="ＭＳ Ｐゴシック"/>
                <a:cs typeface="ＭＳ Ｐゴシック"/>
              </a:rPr>
              <a:t>Jane Stephenson</a:t>
            </a:r>
            <a:r>
              <a:rPr lang="en-US" sz="2000" smtClean="0">
                <a:ea typeface="ＭＳ Ｐゴシック"/>
                <a:cs typeface="ＭＳ Ｐゴシック"/>
              </a:rPr>
              <a:t>:</a:t>
            </a:r>
            <a:r>
              <a:rPr lang="en-US" sz="2000" b="0" smtClean="0">
                <a:ea typeface="ＭＳ Ｐゴシック"/>
                <a:cs typeface="ＭＳ Ｐゴシック"/>
              </a:rPr>
              <a:t> </a:t>
            </a:r>
            <a:r>
              <a:rPr lang="en-US" sz="2000" smtClean="0">
                <a:ea typeface="ＭＳ Ｐゴシック"/>
                <a:cs typeface="ＭＳ Ｐゴシック"/>
              </a:rPr>
              <a:t>Assistant Professor of </a:t>
            </a:r>
            <a:br>
              <a:rPr lang="en-US" sz="2000" smtClean="0">
                <a:ea typeface="ＭＳ Ｐゴシック"/>
                <a:cs typeface="ＭＳ Ｐゴシック"/>
              </a:rPr>
            </a:br>
            <a:r>
              <a:rPr lang="en-US" sz="2000" smtClean="0">
                <a:ea typeface="ＭＳ Ｐゴシック"/>
                <a:cs typeface="ＭＳ Ｐゴシック"/>
              </a:rPr>
              <a:t>Special Education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endParaRPr lang="en-US" b="1" smtClean="0">
              <a:ea typeface="ＭＳ Ｐゴシック"/>
              <a:cs typeface="ＭＳ Ｐゴシック"/>
            </a:endParaRPr>
          </a:p>
          <a:p>
            <a:endParaRPr lang="en-US" b="1" smtClean="0">
              <a:ea typeface="ＭＳ Ｐゴシック"/>
              <a:cs typeface="ＭＳ Ｐゴシック"/>
            </a:endParaRPr>
          </a:p>
          <a:p>
            <a:endParaRPr lang="en-US" b="1" smtClean="0">
              <a:ea typeface="ＭＳ Ｐゴシック"/>
              <a:cs typeface="ＭＳ Ｐゴシック"/>
            </a:endParaRP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24580" name="Picture 4" descr="Jane Stephenso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1676400"/>
            <a:ext cx="3200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schoolofed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en-US" sz="2000" b="0" smtClean="0">
                <a:ea typeface="ＭＳ Ｐゴシック"/>
                <a:cs typeface="ＭＳ Ｐゴシック"/>
              </a:rPr>
              <a:t>Dia Sekayi: </a:t>
            </a:r>
            <a:r>
              <a:rPr lang="en-US" sz="2000" smtClean="0">
                <a:ea typeface="ＭＳ Ｐゴシック"/>
                <a:cs typeface="ＭＳ Ｐゴシック"/>
              </a:rPr>
              <a:t>Assistant Professor of Foundations of Education (Columbus Campus)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endParaRPr lang="en-US" b="1" smtClean="0">
              <a:ea typeface="ＭＳ Ｐゴシック"/>
              <a:cs typeface="ＭＳ Ｐゴシック"/>
            </a:endParaRPr>
          </a:p>
          <a:p>
            <a:endParaRPr lang="en-US" b="1" smtClean="0">
              <a:ea typeface="ＭＳ Ｐゴシック"/>
              <a:cs typeface="ＭＳ Ｐゴシック"/>
            </a:endParaRPr>
          </a:p>
          <a:p>
            <a:endParaRPr lang="en-US" b="1" smtClean="0">
              <a:ea typeface="ＭＳ Ｐゴシック"/>
              <a:cs typeface="ＭＳ Ｐゴシック"/>
            </a:endParaRP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25604" name="Picture 3" descr="C:\Users\chclin\Desktop\IMG__0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524000"/>
            <a:ext cx="3200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Blank Presentation">
  <a:themeElements>
    <a:clrScheme name="Blank Presentation 1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7D110C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7D110C"/>
      </a:hlink>
      <a:folHlink>
        <a:srgbClr val="6D6E70"/>
      </a:folHlink>
    </a:clrScheme>
    <a:fontScheme name="9_Blank Presentatio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</TotalTime>
  <Words>1787</Words>
  <Application>Microsoft PowerPoint</Application>
  <PresentationFormat>On-screen Show (4:3)</PresentationFormat>
  <Paragraphs>741</Paragraphs>
  <Slides>61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61</vt:i4>
      </vt:variant>
    </vt:vector>
  </HeadingPairs>
  <TitlesOfParts>
    <vt:vector size="73" baseType="lpstr">
      <vt:lpstr>Arial</vt:lpstr>
      <vt:lpstr>ＭＳ Ｐゴシック</vt:lpstr>
      <vt:lpstr>Tahoma</vt:lpstr>
      <vt:lpstr>Wingdings</vt:lpstr>
      <vt:lpstr>新細明體</vt:lpstr>
      <vt:lpstr>Courier New</vt:lpstr>
      <vt:lpstr>Times New Roman</vt:lpstr>
      <vt:lpstr>Calibri</vt:lpstr>
      <vt:lpstr>Curtain Call</vt:lpstr>
      <vt:lpstr>9_Blank Presentation</vt:lpstr>
      <vt:lpstr>Curtain Call</vt:lpstr>
      <vt:lpstr>9_Blank Presentation</vt:lpstr>
      <vt:lpstr>WELCOME!</vt:lpstr>
      <vt:lpstr>New Faculty in 2008</vt:lpstr>
      <vt:lpstr>New Faculty in 2008</vt:lpstr>
      <vt:lpstr>Mary Cole: Academic Specialist, ESL Education</vt:lpstr>
      <vt:lpstr>Ryan Flessner, Assistant Professor of  Math Education</vt:lpstr>
      <vt:lpstr>Crystal Hill: Assistant Professor of Math Education</vt:lpstr>
      <vt:lpstr>Jomo Mutegi: Associate Professor of  Science Education</vt:lpstr>
      <vt:lpstr>Jane Stephenson: Assistant Professor of  Special Education</vt:lpstr>
      <vt:lpstr>Dia Sekayi: Assistant Professor of Foundations of Education (Columbus Campus)</vt:lpstr>
      <vt:lpstr>Ellen Vaughan: Assistant Professor of  Counseling Psychology in the  Department of Counseling &amp; Educational Psychology</vt:lpstr>
      <vt:lpstr>Keith Barton: Professor of  Social Studies Education in the  Department of Curriculum and Instruction</vt:lpstr>
      <vt:lpstr>Hsu-Min (Mina) Chiang: Assistant Professor of Special Education in the  Department of Curriculum and Instruction</vt:lpstr>
      <vt:lpstr>Ben Edmonds: Visiting Lecturer of  Special Education in the  Department of Curriculum and Instruction </vt:lpstr>
      <vt:lpstr>Adam Maltese: Assistant Professor of  Science Education in the  Department of Curriculum and Instruction</vt:lpstr>
      <vt:lpstr>Hannah Schertz: Assistant Professor of  Special Education in the  Department of Curriculum and Instruction </vt:lpstr>
      <vt:lpstr>Karl Swenson: Visiting Lecturer of  Special Education in the  Department of Curriculum and Instruction </vt:lpstr>
      <vt:lpstr>Gary Crow: Professor in the Department of Educational Leadership and Policy Studies</vt:lpstr>
      <vt:lpstr>Yonjoo Cho: Assistant Professor in the  Department of Instructional Systems Technology </vt:lpstr>
      <vt:lpstr>Ray Haynes: Assistant Professor in the Department of Instructional Systems Technology</vt:lpstr>
      <vt:lpstr>Donna Adomat: Assistant Professor in the Department of Literacy, Culture, and Language Education </vt:lpstr>
      <vt:lpstr>Carmen L. Medina: Assistant Professor of Elementary Education in the Department of Literacy, Culture, and Language Education </vt:lpstr>
      <vt:lpstr> </vt:lpstr>
      <vt:lpstr> 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Undergraduate Credit Hour Trends for BL</vt:lpstr>
      <vt:lpstr>Trend Line for IUB School Share of Undergraduate Credit Hours</vt:lpstr>
      <vt:lpstr>School of Education Budget: Fiscal Year 2009</vt:lpstr>
      <vt:lpstr>Graduate Program Data by Student Status</vt:lpstr>
      <vt:lpstr>Graduate Program Data by Degree &amp; Student Status</vt:lpstr>
      <vt:lpstr>Graduate Program Data by Degree Awarded</vt:lpstr>
      <vt:lpstr>Graduate Applications Received Where are we compared to last year? * reflects data from Dec 1st through Dec 9th</vt:lpstr>
      <vt:lpstr>Update on IRB</vt:lpstr>
      <vt:lpstr>Grants and Contracts FY08</vt:lpstr>
      <vt:lpstr>Grants and Contracts FY09</vt:lpstr>
      <vt:lpstr>Matching the Promise Campaign</vt:lpstr>
      <vt:lpstr>Campaign Summary</vt:lpstr>
      <vt:lpstr>Analysis of All Campaign Gifts</vt:lpstr>
      <vt:lpstr>Gift Ranges ($9.9 M) </vt:lpstr>
      <vt:lpstr>Analysis of Gifts ≥ $25,000</vt:lpstr>
      <vt:lpstr>Gifts &gt;= $25,000 by Designation</vt:lpstr>
      <vt:lpstr>Scholarship/Fellowship Gifts Eligible for University Match</vt:lpstr>
      <vt:lpstr>National Comparison (includes non-governmental grants) </vt:lpstr>
      <vt:lpstr>NCATE UPDATE </vt:lpstr>
      <vt:lpstr>OVERVIEW</vt:lpstr>
      <vt:lpstr>PROGRAM REVIEWS</vt:lpstr>
      <vt:lpstr>INSTITUTIONAL REPORT STANDARDS</vt:lpstr>
      <vt:lpstr>INSTITUTIONAL REPORT REQUIRED DATA</vt:lpstr>
      <vt:lpstr>INSTITUTIONAL REPORT FACULTY MANAGEMENT</vt:lpstr>
      <vt:lpstr>COMPLEMENTARY REQUIREMENTS</vt:lpstr>
    </vt:vector>
  </TitlesOfParts>
  <Company>Office of Creative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Office of Creative Services</dc:creator>
  <cp:lastModifiedBy>ETS Administrator</cp:lastModifiedBy>
  <cp:revision>275</cp:revision>
  <cp:lastPrinted>2006-11-16T20:01:38Z</cp:lastPrinted>
  <dcterms:created xsi:type="dcterms:W3CDTF">2006-11-07T21:52:34Z</dcterms:created>
  <dcterms:modified xsi:type="dcterms:W3CDTF">2009-07-20T16:52:25Z</dcterms:modified>
</cp:coreProperties>
</file>